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62" r:id="rId5"/>
    <p:sldId id="260" r:id="rId6"/>
    <p:sldId id="267" r:id="rId7"/>
    <p:sldId id="268" r:id="rId8"/>
    <p:sldId id="269" r:id="rId9"/>
    <p:sldId id="273" r:id="rId10"/>
    <p:sldId id="272" r:id="rId11"/>
    <p:sldId id="270" r:id="rId12"/>
    <p:sldId id="271" r:id="rId13"/>
    <p:sldId id="265"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60" autoAdjust="0"/>
  </p:normalViewPr>
  <p:slideViewPr>
    <p:cSldViewPr snapToGrid="0">
      <p:cViewPr varScale="1">
        <p:scale>
          <a:sx n="89" d="100"/>
          <a:sy n="89" d="100"/>
        </p:scale>
        <p:origin x="432" y="53"/>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32F1C4-CE23-4B17-8F24-BE6AC62B5DD2}"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n-US"/>
        </a:p>
      </dgm:t>
    </dgm:pt>
    <dgm:pt modelId="{75151AD3-56D0-4892-9CC3-0245E0F61F03}">
      <dgm:prSet phldrT="[Text]"/>
      <dgm:spPr/>
      <dgm:t>
        <a:bodyPr/>
        <a:lstStyle/>
        <a:p>
          <a:r>
            <a:rPr lang="en-US" dirty="0" smtClean="0"/>
            <a:t>ESP8266 </a:t>
          </a:r>
          <a:r>
            <a:rPr lang="en-US" dirty="0" err="1" smtClean="0"/>
            <a:t>Nodemcu</a:t>
          </a:r>
          <a:endParaRPr lang="en-US" dirty="0"/>
        </a:p>
      </dgm:t>
    </dgm:pt>
    <dgm:pt modelId="{251E6184-4BAA-4DDB-A10B-FABA4B4EC6AC}" type="parTrans" cxnId="{B3DE65D2-24BB-4268-AA0A-53ADA4D0C0D3}">
      <dgm:prSet/>
      <dgm:spPr/>
      <dgm:t>
        <a:bodyPr/>
        <a:lstStyle/>
        <a:p>
          <a:endParaRPr lang="en-US"/>
        </a:p>
      </dgm:t>
    </dgm:pt>
    <dgm:pt modelId="{8D6B5241-E3C8-447A-AED6-C9C8EC5B134E}" type="sibTrans" cxnId="{B3DE65D2-24BB-4268-AA0A-53ADA4D0C0D3}">
      <dgm:prSet/>
      <dgm:spPr/>
      <dgm:t>
        <a:bodyPr/>
        <a:lstStyle/>
        <a:p>
          <a:endParaRPr lang="en-US"/>
        </a:p>
      </dgm:t>
    </dgm:pt>
    <dgm:pt modelId="{C8B9AACC-6090-4E93-B112-FEF419B2C8C0}">
      <dgm:prSet phldrT="[Text]"/>
      <dgm:spPr/>
      <dgm:t>
        <a:bodyPr/>
        <a:lstStyle/>
        <a:p>
          <a:r>
            <a:rPr lang="en-US" b="0" dirty="0" smtClean="0"/>
            <a:t>Rain sensor</a:t>
          </a:r>
          <a:endParaRPr lang="en-US" b="0" dirty="0"/>
        </a:p>
      </dgm:t>
    </dgm:pt>
    <dgm:pt modelId="{A7E617ED-9935-4663-8F3F-C5929E3D596D}" type="parTrans" cxnId="{0839064A-C0A4-4793-98C9-AD59CECDA429}">
      <dgm:prSet/>
      <dgm:spPr/>
      <dgm:t>
        <a:bodyPr/>
        <a:lstStyle/>
        <a:p>
          <a:endParaRPr lang="en-US"/>
        </a:p>
      </dgm:t>
    </dgm:pt>
    <dgm:pt modelId="{189DEA9E-C25E-4034-8501-E0959F0E50DA}" type="sibTrans" cxnId="{0839064A-C0A4-4793-98C9-AD59CECDA429}">
      <dgm:prSet/>
      <dgm:spPr/>
      <dgm:t>
        <a:bodyPr/>
        <a:lstStyle/>
        <a:p>
          <a:endParaRPr lang="en-US"/>
        </a:p>
      </dgm:t>
    </dgm:pt>
    <dgm:pt modelId="{C5E6BC8D-1A4E-42C8-8E2C-7EC17FC2E1D1}">
      <dgm:prSet phldrT="[Text]"/>
      <dgm:spPr/>
      <dgm:t>
        <a:bodyPr/>
        <a:lstStyle/>
        <a:p>
          <a:r>
            <a:rPr lang="en-US" dirty="0" smtClean="0"/>
            <a:t>LED</a:t>
          </a:r>
          <a:endParaRPr lang="en-US" dirty="0"/>
        </a:p>
      </dgm:t>
    </dgm:pt>
    <dgm:pt modelId="{D540C9D5-0D0F-4ED0-A8C6-5122EF89E0B8}" type="parTrans" cxnId="{B8151A82-97B0-4A6B-96BC-6914694D949A}">
      <dgm:prSet/>
      <dgm:spPr/>
      <dgm:t>
        <a:bodyPr/>
        <a:lstStyle/>
        <a:p>
          <a:endParaRPr lang="en-US"/>
        </a:p>
      </dgm:t>
    </dgm:pt>
    <dgm:pt modelId="{3984F889-9155-4B34-8DCE-A8EECAF129A9}" type="sibTrans" cxnId="{B8151A82-97B0-4A6B-96BC-6914694D949A}">
      <dgm:prSet/>
      <dgm:spPr/>
      <dgm:t>
        <a:bodyPr/>
        <a:lstStyle/>
        <a:p>
          <a:endParaRPr lang="en-US"/>
        </a:p>
      </dgm:t>
    </dgm:pt>
    <dgm:pt modelId="{DD879645-BB58-407B-A47E-D1FA7C57DE19}">
      <dgm:prSet phldrT="[Text]"/>
      <dgm:spPr>
        <a:blipFill rotWithShape="0">
          <a:blip xmlns:r="http://schemas.openxmlformats.org/officeDocument/2006/relationships" r:embed="rId1"/>
          <a:stretch>
            <a:fillRect/>
          </a:stretch>
        </a:blipFill>
      </dgm:spPr>
      <dgm:t>
        <a:bodyPr/>
        <a:lstStyle/>
        <a:p>
          <a:endParaRPr lang="en-US" dirty="0"/>
        </a:p>
      </dgm:t>
    </dgm:pt>
    <dgm:pt modelId="{DF9B7292-02E2-428F-9384-E2F91AD9145A}" type="parTrans" cxnId="{E0E559EE-F745-4296-9764-8F9C3499296E}">
      <dgm:prSet/>
      <dgm:spPr/>
      <dgm:t>
        <a:bodyPr/>
        <a:lstStyle/>
        <a:p>
          <a:endParaRPr lang="en-US"/>
        </a:p>
      </dgm:t>
    </dgm:pt>
    <dgm:pt modelId="{888118AD-0CFE-47C8-B0CF-5D705BEE4271}" type="sibTrans" cxnId="{E0E559EE-F745-4296-9764-8F9C3499296E}">
      <dgm:prSet/>
      <dgm:spPr/>
      <dgm:t>
        <a:bodyPr/>
        <a:lstStyle/>
        <a:p>
          <a:endParaRPr lang="en-US"/>
        </a:p>
      </dgm:t>
    </dgm:pt>
    <dgm:pt modelId="{C923180A-1F5E-4EDF-B1B4-BF296491DA39}">
      <dgm:prSet phldrT="[Text]"/>
      <dgm:spPr>
        <a:blipFill rotWithShape="0">
          <a:blip xmlns:r="http://schemas.openxmlformats.org/officeDocument/2006/relationships" r:embed="rId2"/>
          <a:stretch>
            <a:fillRect/>
          </a:stretch>
        </a:blipFill>
      </dgm:spPr>
      <dgm:t>
        <a:bodyPr/>
        <a:lstStyle/>
        <a:p>
          <a:endParaRPr lang="en-US" dirty="0"/>
        </a:p>
      </dgm:t>
    </dgm:pt>
    <dgm:pt modelId="{64CF54F0-ABE1-4118-8E0E-503764491476}" type="parTrans" cxnId="{BCE5DB3A-467D-498D-996F-34F511A90A5C}">
      <dgm:prSet/>
      <dgm:spPr/>
      <dgm:t>
        <a:bodyPr/>
        <a:lstStyle/>
        <a:p>
          <a:endParaRPr lang="en-US"/>
        </a:p>
      </dgm:t>
    </dgm:pt>
    <dgm:pt modelId="{EAFD4255-150B-483D-854A-FCFF3E1C3818}" type="sibTrans" cxnId="{BCE5DB3A-467D-498D-996F-34F511A90A5C}">
      <dgm:prSet/>
      <dgm:spPr/>
      <dgm:t>
        <a:bodyPr/>
        <a:lstStyle/>
        <a:p>
          <a:endParaRPr lang="en-US"/>
        </a:p>
      </dgm:t>
    </dgm:pt>
    <dgm:pt modelId="{09E2EDBB-FB3E-4B60-875C-23AF617F3985}">
      <dgm:prSet phldrT="[Text]"/>
      <dgm:spPr>
        <a:blipFill rotWithShape="0">
          <a:blip xmlns:r="http://schemas.openxmlformats.org/officeDocument/2006/relationships" r:embed="rId3"/>
          <a:stretch>
            <a:fillRect/>
          </a:stretch>
        </a:blipFill>
      </dgm:spPr>
      <dgm:t>
        <a:bodyPr/>
        <a:lstStyle/>
        <a:p>
          <a:endParaRPr lang="en-US" dirty="0"/>
        </a:p>
      </dgm:t>
    </dgm:pt>
    <dgm:pt modelId="{E5138E13-E922-4691-9380-87EA04CDF907}" type="parTrans" cxnId="{E4F42334-EB63-40DE-94BB-2D0F07F5D639}">
      <dgm:prSet/>
      <dgm:spPr/>
      <dgm:t>
        <a:bodyPr/>
        <a:lstStyle/>
        <a:p>
          <a:endParaRPr lang="en-US"/>
        </a:p>
      </dgm:t>
    </dgm:pt>
    <dgm:pt modelId="{12A8F3F2-3EA0-4A05-ADCA-5CBAB885E305}" type="sibTrans" cxnId="{E4F42334-EB63-40DE-94BB-2D0F07F5D639}">
      <dgm:prSet/>
      <dgm:spPr/>
      <dgm:t>
        <a:bodyPr/>
        <a:lstStyle/>
        <a:p>
          <a:endParaRPr lang="en-US"/>
        </a:p>
      </dgm:t>
    </dgm:pt>
    <dgm:pt modelId="{D87BED67-81A6-4D17-8D17-E76427E1E33B}" type="pres">
      <dgm:prSet presAssocID="{C032F1C4-CE23-4B17-8F24-BE6AC62B5DD2}" presName="Name0" presStyleCnt="0">
        <dgm:presLayoutVars>
          <dgm:dir/>
          <dgm:animLvl val="lvl"/>
          <dgm:resizeHandles val="exact"/>
        </dgm:presLayoutVars>
      </dgm:prSet>
      <dgm:spPr/>
      <dgm:t>
        <a:bodyPr/>
        <a:lstStyle/>
        <a:p>
          <a:endParaRPr lang="en-US"/>
        </a:p>
      </dgm:t>
    </dgm:pt>
    <dgm:pt modelId="{3B4AE95A-9591-421D-A73D-8C752F096023}" type="pres">
      <dgm:prSet presAssocID="{75151AD3-56D0-4892-9CC3-0245E0F61F03}" presName="composite" presStyleCnt="0"/>
      <dgm:spPr/>
    </dgm:pt>
    <dgm:pt modelId="{BD651282-0938-422C-9E95-11E748D01F8C}" type="pres">
      <dgm:prSet presAssocID="{75151AD3-56D0-4892-9CC3-0245E0F61F03}" presName="parTx" presStyleLbl="alignNode1" presStyleIdx="0" presStyleCnt="3">
        <dgm:presLayoutVars>
          <dgm:chMax val="0"/>
          <dgm:chPref val="0"/>
          <dgm:bulletEnabled val="1"/>
        </dgm:presLayoutVars>
      </dgm:prSet>
      <dgm:spPr/>
      <dgm:t>
        <a:bodyPr/>
        <a:lstStyle/>
        <a:p>
          <a:endParaRPr lang="en-US"/>
        </a:p>
      </dgm:t>
    </dgm:pt>
    <dgm:pt modelId="{9B31B566-F93C-4932-9C27-2AC260B106B4}" type="pres">
      <dgm:prSet presAssocID="{75151AD3-56D0-4892-9CC3-0245E0F61F03}" presName="desTx" presStyleLbl="alignAccFollowNode1" presStyleIdx="0" presStyleCnt="3" custScaleY="105235" custLinFactNeighborX="-103" custLinFactNeighborY="324">
        <dgm:presLayoutVars>
          <dgm:bulletEnabled val="1"/>
        </dgm:presLayoutVars>
      </dgm:prSet>
      <dgm:spPr/>
      <dgm:t>
        <a:bodyPr/>
        <a:lstStyle/>
        <a:p>
          <a:endParaRPr lang="en-US"/>
        </a:p>
      </dgm:t>
    </dgm:pt>
    <dgm:pt modelId="{B63729D6-F3DB-48E7-93F1-D6F50BEF5888}" type="pres">
      <dgm:prSet presAssocID="{8D6B5241-E3C8-447A-AED6-C9C8EC5B134E}" presName="space" presStyleCnt="0"/>
      <dgm:spPr/>
    </dgm:pt>
    <dgm:pt modelId="{72AAB9C0-3B52-40E5-B9E7-00904F9DBA3A}" type="pres">
      <dgm:prSet presAssocID="{C8B9AACC-6090-4E93-B112-FEF419B2C8C0}" presName="composite" presStyleCnt="0"/>
      <dgm:spPr/>
    </dgm:pt>
    <dgm:pt modelId="{7C161E6A-A933-4F26-AC69-DB5355D2DFE6}" type="pres">
      <dgm:prSet presAssocID="{C8B9AACC-6090-4E93-B112-FEF419B2C8C0}" presName="parTx" presStyleLbl="alignNode1" presStyleIdx="1" presStyleCnt="3">
        <dgm:presLayoutVars>
          <dgm:chMax val="0"/>
          <dgm:chPref val="0"/>
          <dgm:bulletEnabled val="1"/>
        </dgm:presLayoutVars>
      </dgm:prSet>
      <dgm:spPr/>
      <dgm:t>
        <a:bodyPr/>
        <a:lstStyle/>
        <a:p>
          <a:endParaRPr lang="en-US"/>
        </a:p>
      </dgm:t>
    </dgm:pt>
    <dgm:pt modelId="{571D68AB-B350-4D5C-AB6A-ABC40C2D8986}" type="pres">
      <dgm:prSet presAssocID="{C8B9AACC-6090-4E93-B112-FEF419B2C8C0}" presName="desTx" presStyleLbl="alignAccFollowNode1" presStyleIdx="1" presStyleCnt="3">
        <dgm:presLayoutVars>
          <dgm:bulletEnabled val="1"/>
        </dgm:presLayoutVars>
      </dgm:prSet>
      <dgm:spPr/>
      <dgm:t>
        <a:bodyPr/>
        <a:lstStyle/>
        <a:p>
          <a:endParaRPr lang="en-US"/>
        </a:p>
      </dgm:t>
    </dgm:pt>
    <dgm:pt modelId="{F7B218AC-2FBD-4F6D-AFE8-3263399BC2F7}" type="pres">
      <dgm:prSet presAssocID="{189DEA9E-C25E-4034-8501-E0959F0E50DA}" presName="space" presStyleCnt="0"/>
      <dgm:spPr/>
    </dgm:pt>
    <dgm:pt modelId="{F7101213-BF46-4FD5-9C2C-E1DDF6F4C64B}" type="pres">
      <dgm:prSet presAssocID="{C5E6BC8D-1A4E-42C8-8E2C-7EC17FC2E1D1}" presName="composite" presStyleCnt="0"/>
      <dgm:spPr/>
    </dgm:pt>
    <dgm:pt modelId="{98493B2B-A905-429A-BAEF-6EBFD0668D83}" type="pres">
      <dgm:prSet presAssocID="{C5E6BC8D-1A4E-42C8-8E2C-7EC17FC2E1D1}" presName="parTx" presStyleLbl="alignNode1" presStyleIdx="2" presStyleCnt="3">
        <dgm:presLayoutVars>
          <dgm:chMax val="0"/>
          <dgm:chPref val="0"/>
          <dgm:bulletEnabled val="1"/>
        </dgm:presLayoutVars>
      </dgm:prSet>
      <dgm:spPr/>
      <dgm:t>
        <a:bodyPr/>
        <a:lstStyle/>
        <a:p>
          <a:endParaRPr lang="en-US"/>
        </a:p>
      </dgm:t>
    </dgm:pt>
    <dgm:pt modelId="{875AD089-2E66-469E-88C2-DFFE8330212E}" type="pres">
      <dgm:prSet presAssocID="{C5E6BC8D-1A4E-42C8-8E2C-7EC17FC2E1D1}" presName="desTx" presStyleLbl="alignAccFollowNode1" presStyleIdx="2" presStyleCnt="3">
        <dgm:presLayoutVars>
          <dgm:bulletEnabled val="1"/>
        </dgm:presLayoutVars>
      </dgm:prSet>
      <dgm:spPr/>
      <dgm:t>
        <a:bodyPr/>
        <a:lstStyle/>
        <a:p>
          <a:endParaRPr lang="en-US"/>
        </a:p>
      </dgm:t>
    </dgm:pt>
  </dgm:ptLst>
  <dgm:cxnLst>
    <dgm:cxn modelId="{E0E559EE-F745-4296-9764-8F9C3499296E}" srcId="{75151AD3-56D0-4892-9CC3-0245E0F61F03}" destId="{DD879645-BB58-407B-A47E-D1FA7C57DE19}" srcOrd="0" destOrd="0" parTransId="{DF9B7292-02E2-428F-9384-E2F91AD9145A}" sibTransId="{888118AD-0CFE-47C8-B0CF-5D705BEE4271}"/>
    <dgm:cxn modelId="{21447794-36EF-4D5D-B30A-43DFDAD44097}" type="presOf" srcId="{09E2EDBB-FB3E-4B60-875C-23AF617F3985}" destId="{875AD089-2E66-469E-88C2-DFFE8330212E}" srcOrd="0" destOrd="0" presId="urn:microsoft.com/office/officeart/2005/8/layout/hList1"/>
    <dgm:cxn modelId="{4F8C6138-289F-4844-9D6B-F8511B13ED2F}" type="presOf" srcId="{75151AD3-56D0-4892-9CC3-0245E0F61F03}" destId="{BD651282-0938-422C-9E95-11E748D01F8C}" srcOrd="0" destOrd="0" presId="urn:microsoft.com/office/officeart/2005/8/layout/hList1"/>
    <dgm:cxn modelId="{0839064A-C0A4-4793-98C9-AD59CECDA429}" srcId="{C032F1C4-CE23-4B17-8F24-BE6AC62B5DD2}" destId="{C8B9AACC-6090-4E93-B112-FEF419B2C8C0}" srcOrd="1" destOrd="0" parTransId="{A7E617ED-9935-4663-8F3F-C5929E3D596D}" sibTransId="{189DEA9E-C25E-4034-8501-E0959F0E50DA}"/>
    <dgm:cxn modelId="{DB6C073C-8D0D-468E-A740-B7FD6B4B106D}" type="presOf" srcId="{C8B9AACC-6090-4E93-B112-FEF419B2C8C0}" destId="{7C161E6A-A933-4F26-AC69-DB5355D2DFE6}" srcOrd="0" destOrd="0" presId="urn:microsoft.com/office/officeart/2005/8/layout/hList1"/>
    <dgm:cxn modelId="{E8D81469-988D-45B3-B9EA-2D2573365D3C}" type="presOf" srcId="{DD879645-BB58-407B-A47E-D1FA7C57DE19}" destId="{9B31B566-F93C-4932-9C27-2AC260B106B4}" srcOrd="0" destOrd="0" presId="urn:microsoft.com/office/officeart/2005/8/layout/hList1"/>
    <dgm:cxn modelId="{A5C771A8-5982-496C-8BB1-DD6AA42FC231}" type="presOf" srcId="{C5E6BC8D-1A4E-42C8-8E2C-7EC17FC2E1D1}" destId="{98493B2B-A905-429A-BAEF-6EBFD0668D83}" srcOrd="0" destOrd="0" presId="urn:microsoft.com/office/officeart/2005/8/layout/hList1"/>
    <dgm:cxn modelId="{BCE5DB3A-467D-498D-996F-34F511A90A5C}" srcId="{C8B9AACC-6090-4E93-B112-FEF419B2C8C0}" destId="{C923180A-1F5E-4EDF-B1B4-BF296491DA39}" srcOrd="0" destOrd="0" parTransId="{64CF54F0-ABE1-4118-8E0E-503764491476}" sibTransId="{EAFD4255-150B-483D-854A-FCFF3E1C3818}"/>
    <dgm:cxn modelId="{B8151A82-97B0-4A6B-96BC-6914694D949A}" srcId="{C032F1C4-CE23-4B17-8F24-BE6AC62B5DD2}" destId="{C5E6BC8D-1A4E-42C8-8E2C-7EC17FC2E1D1}" srcOrd="2" destOrd="0" parTransId="{D540C9D5-0D0F-4ED0-A8C6-5122EF89E0B8}" sibTransId="{3984F889-9155-4B34-8DCE-A8EECAF129A9}"/>
    <dgm:cxn modelId="{B3DE65D2-24BB-4268-AA0A-53ADA4D0C0D3}" srcId="{C032F1C4-CE23-4B17-8F24-BE6AC62B5DD2}" destId="{75151AD3-56D0-4892-9CC3-0245E0F61F03}" srcOrd="0" destOrd="0" parTransId="{251E6184-4BAA-4DDB-A10B-FABA4B4EC6AC}" sibTransId="{8D6B5241-E3C8-447A-AED6-C9C8EC5B134E}"/>
    <dgm:cxn modelId="{C55140F9-8FB7-4843-9C39-528F8955E8FA}" type="presOf" srcId="{C032F1C4-CE23-4B17-8F24-BE6AC62B5DD2}" destId="{D87BED67-81A6-4D17-8D17-E76427E1E33B}" srcOrd="0" destOrd="0" presId="urn:microsoft.com/office/officeart/2005/8/layout/hList1"/>
    <dgm:cxn modelId="{0647B5F4-FEE2-41D2-9E58-740358B717DF}" type="presOf" srcId="{C923180A-1F5E-4EDF-B1B4-BF296491DA39}" destId="{571D68AB-B350-4D5C-AB6A-ABC40C2D8986}" srcOrd="0" destOrd="0" presId="urn:microsoft.com/office/officeart/2005/8/layout/hList1"/>
    <dgm:cxn modelId="{E4F42334-EB63-40DE-94BB-2D0F07F5D639}" srcId="{C5E6BC8D-1A4E-42C8-8E2C-7EC17FC2E1D1}" destId="{09E2EDBB-FB3E-4B60-875C-23AF617F3985}" srcOrd="0" destOrd="0" parTransId="{E5138E13-E922-4691-9380-87EA04CDF907}" sibTransId="{12A8F3F2-3EA0-4A05-ADCA-5CBAB885E305}"/>
    <dgm:cxn modelId="{5E7078FF-97A7-4EB6-B52A-ACD4A31A25A0}" type="presParOf" srcId="{D87BED67-81A6-4D17-8D17-E76427E1E33B}" destId="{3B4AE95A-9591-421D-A73D-8C752F096023}" srcOrd="0" destOrd="0" presId="urn:microsoft.com/office/officeart/2005/8/layout/hList1"/>
    <dgm:cxn modelId="{9F59A703-76C9-443D-A26E-FAEED66106A5}" type="presParOf" srcId="{3B4AE95A-9591-421D-A73D-8C752F096023}" destId="{BD651282-0938-422C-9E95-11E748D01F8C}" srcOrd="0" destOrd="0" presId="urn:microsoft.com/office/officeart/2005/8/layout/hList1"/>
    <dgm:cxn modelId="{1F3959CC-D909-404B-BBEF-6A5BFF78C7A3}" type="presParOf" srcId="{3B4AE95A-9591-421D-A73D-8C752F096023}" destId="{9B31B566-F93C-4932-9C27-2AC260B106B4}" srcOrd="1" destOrd="0" presId="urn:microsoft.com/office/officeart/2005/8/layout/hList1"/>
    <dgm:cxn modelId="{DB58917B-E84A-474C-82AB-B3C34E669197}" type="presParOf" srcId="{D87BED67-81A6-4D17-8D17-E76427E1E33B}" destId="{B63729D6-F3DB-48E7-93F1-D6F50BEF5888}" srcOrd="1" destOrd="0" presId="urn:microsoft.com/office/officeart/2005/8/layout/hList1"/>
    <dgm:cxn modelId="{A180CD1F-411F-4C0C-8DD7-40A6C2B37183}" type="presParOf" srcId="{D87BED67-81A6-4D17-8D17-E76427E1E33B}" destId="{72AAB9C0-3B52-40E5-B9E7-00904F9DBA3A}" srcOrd="2" destOrd="0" presId="urn:microsoft.com/office/officeart/2005/8/layout/hList1"/>
    <dgm:cxn modelId="{37054B85-70F2-4FD3-8C28-C42E1266C8F8}" type="presParOf" srcId="{72AAB9C0-3B52-40E5-B9E7-00904F9DBA3A}" destId="{7C161E6A-A933-4F26-AC69-DB5355D2DFE6}" srcOrd="0" destOrd="0" presId="urn:microsoft.com/office/officeart/2005/8/layout/hList1"/>
    <dgm:cxn modelId="{FE7042FB-E3F8-4E9F-935A-070A1DB699A6}" type="presParOf" srcId="{72AAB9C0-3B52-40E5-B9E7-00904F9DBA3A}" destId="{571D68AB-B350-4D5C-AB6A-ABC40C2D8986}" srcOrd="1" destOrd="0" presId="urn:microsoft.com/office/officeart/2005/8/layout/hList1"/>
    <dgm:cxn modelId="{C05129FA-33ED-4D75-BF08-EA2D7D48B940}" type="presParOf" srcId="{D87BED67-81A6-4D17-8D17-E76427E1E33B}" destId="{F7B218AC-2FBD-4F6D-AFE8-3263399BC2F7}" srcOrd="3" destOrd="0" presId="urn:microsoft.com/office/officeart/2005/8/layout/hList1"/>
    <dgm:cxn modelId="{AAF39F93-40D7-4424-B34B-8112AE05C4D6}" type="presParOf" srcId="{D87BED67-81A6-4D17-8D17-E76427E1E33B}" destId="{F7101213-BF46-4FD5-9C2C-E1DDF6F4C64B}" srcOrd="4" destOrd="0" presId="urn:microsoft.com/office/officeart/2005/8/layout/hList1"/>
    <dgm:cxn modelId="{EDA28480-5457-4CEA-BE02-0F3D128ECD3A}" type="presParOf" srcId="{F7101213-BF46-4FD5-9C2C-E1DDF6F4C64B}" destId="{98493B2B-A905-429A-BAEF-6EBFD0668D83}" srcOrd="0" destOrd="0" presId="urn:microsoft.com/office/officeart/2005/8/layout/hList1"/>
    <dgm:cxn modelId="{7FB0305B-BE26-4F8B-8BD0-E3315A818859}" type="presParOf" srcId="{F7101213-BF46-4FD5-9C2C-E1DDF6F4C64B}" destId="{875AD089-2E66-469E-88C2-DFFE833021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32F1C4-CE23-4B17-8F24-BE6AC62B5DD2}"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n-US"/>
        </a:p>
      </dgm:t>
    </dgm:pt>
    <dgm:pt modelId="{75151AD3-56D0-4892-9CC3-0245E0F61F03}">
      <dgm:prSet phldrT="[Text]"/>
      <dgm:spPr/>
      <dgm:t>
        <a:bodyPr/>
        <a:lstStyle/>
        <a:p>
          <a:r>
            <a:rPr lang="en-US" dirty="0" smtClean="0"/>
            <a:t>Breadboard</a:t>
          </a:r>
          <a:endParaRPr lang="en-US" dirty="0"/>
        </a:p>
      </dgm:t>
    </dgm:pt>
    <dgm:pt modelId="{251E6184-4BAA-4DDB-A10B-FABA4B4EC6AC}" type="parTrans" cxnId="{B3DE65D2-24BB-4268-AA0A-53ADA4D0C0D3}">
      <dgm:prSet/>
      <dgm:spPr/>
      <dgm:t>
        <a:bodyPr/>
        <a:lstStyle/>
        <a:p>
          <a:endParaRPr lang="en-US"/>
        </a:p>
      </dgm:t>
    </dgm:pt>
    <dgm:pt modelId="{8D6B5241-E3C8-447A-AED6-C9C8EC5B134E}" type="sibTrans" cxnId="{B3DE65D2-24BB-4268-AA0A-53ADA4D0C0D3}">
      <dgm:prSet/>
      <dgm:spPr/>
      <dgm:t>
        <a:bodyPr/>
        <a:lstStyle/>
        <a:p>
          <a:endParaRPr lang="en-US"/>
        </a:p>
      </dgm:t>
    </dgm:pt>
    <dgm:pt modelId="{C8B9AACC-6090-4E93-B112-FEF419B2C8C0}">
      <dgm:prSet phldrT="[Text]"/>
      <dgm:spPr/>
      <dgm:t>
        <a:bodyPr/>
        <a:lstStyle/>
        <a:p>
          <a:r>
            <a:rPr lang="en-US" b="0" dirty="0" smtClean="0"/>
            <a:t>Rain sensor</a:t>
          </a:r>
          <a:endParaRPr lang="en-US" b="0" dirty="0"/>
        </a:p>
      </dgm:t>
    </dgm:pt>
    <dgm:pt modelId="{A7E617ED-9935-4663-8F3F-C5929E3D596D}" type="parTrans" cxnId="{0839064A-C0A4-4793-98C9-AD59CECDA429}">
      <dgm:prSet/>
      <dgm:spPr/>
      <dgm:t>
        <a:bodyPr/>
        <a:lstStyle/>
        <a:p>
          <a:endParaRPr lang="en-US"/>
        </a:p>
      </dgm:t>
    </dgm:pt>
    <dgm:pt modelId="{189DEA9E-C25E-4034-8501-E0959F0E50DA}" type="sibTrans" cxnId="{0839064A-C0A4-4793-98C9-AD59CECDA429}">
      <dgm:prSet/>
      <dgm:spPr/>
      <dgm:t>
        <a:bodyPr/>
        <a:lstStyle/>
        <a:p>
          <a:endParaRPr lang="en-US"/>
        </a:p>
      </dgm:t>
    </dgm:pt>
    <dgm:pt modelId="{DD879645-BB58-407B-A47E-D1FA7C57DE19}">
      <dgm:prSet phldrT="[Text]"/>
      <dgm:spPr>
        <a:blipFill rotWithShape="0">
          <a:blip xmlns:r="http://schemas.openxmlformats.org/officeDocument/2006/relationships" r:embed="rId1"/>
          <a:stretch>
            <a:fillRect/>
          </a:stretch>
        </a:blipFill>
      </dgm:spPr>
      <dgm:t>
        <a:bodyPr/>
        <a:lstStyle/>
        <a:p>
          <a:endParaRPr lang="en-US" dirty="0"/>
        </a:p>
      </dgm:t>
    </dgm:pt>
    <dgm:pt modelId="{DF9B7292-02E2-428F-9384-E2F91AD9145A}" type="parTrans" cxnId="{E0E559EE-F745-4296-9764-8F9C3499296E}">
      <dgm:prSet/>
      <dgm:spPr/>
      <dgm:t>
        <a:bodyPr/>
        <a:lstStyle/>
        <a:p>
          <a:endParaRPr lang="en-US"/>
        </a:p>
      </dgm:t>
    </dgm:pt>
    <dgm:pt modelId="{888118AD-0CFE-47C8-B0CF-5D705BEE4271}" type="sibTrans" cxnId="{E0E559EE-F745-4296-9764-8F9C3499296E}">
      <dgm:prSet/>
      <dgm:spPr/>
      <dgm:t>
        <a:bodyPr/>
        <a:lstStyle/>
        <a:p>
          <a:endParaRPr lang="en-US"/>
        </a:p>
      </dgm:t>
    </dgm:pt>
    <dgm:pt modelId="{C923180A-1F5E-4EDF-B1B4-BF296491DA39}">
      <dgm:prSet phldrT="[Text]"/>
      <dgm:spPr>
        <a:blipFill rotWithShape="0">
          <a:blip xmlns:r="http://schemas.openxmlformats.org/officeDocument/2006/relationships" r:embed="rId2"/>
          <a:stretch>
            <a:fillRect/>
          </a:stretch>
        </a:blipFill>
      </dgm:spPr>
      <dgm:t>
        <a:bodyPr/>
        <a:lstStyle/>
        <a:p>
          <a:endParaRPr lang="en-US" dirty="0"/>
        </a:p>
      </dgm:t>
    </dgm:pt>
    <dgm:pt modelId="{64CF54F0-ABE1-4118-8E0E-503764491476}" type="parTrans" cxnId="{BCE5DB3A-467D-498D-996F-34F511A90A5C}">
      <dgm:prSet/>
      <dgm:spPr/>
      <dgm:t>
        <a:bodyPr/>
        <a:lstStyle/>
        <a:p>
          <a:endParaRPr lang="en-US"/>
        </a:p>
      </dgm:t>
    </dgm:pt>
    <dgm:pt modelId="{EAFD4255-150B-483D-854A-FCFF3E1C3818}" type="sibTrans" cxnId="{BCE5DB3A-467D-498D-996F-34F511A90A5C}">
      <dgm:prSet/>
      <dgm:spPr/>
      <dgm:t>
        <a:bodyPr/>
        <a:lstStyle/>
        <a:p>
          <a:endParaRPr lang="en-US"/>
        </a:p>
      </dgm:t>
    </dgm:pt>
    <dgm:pt modelId="{D87BED67-81A6-4D17-8D17-E76427E1E33B}" type="pres">
      <dgm:prSet presAssocID="{C032F1C4-CE23-4B17-8F24-BE6AC62B5DD2}" presName="Name0" presStyleCnt="0">
        <dgm:presLayoutVars>
          <dgm:dir/>
          <dgm:animLvl val="lvl"/>
          <dgm:resizeHandles val="exact"/>
        </dgm:presLayoutVars>
      </dgm:prSet>
      <dgm:spPr/>
      <dgm:t>
        <a:bodyPr/>
        <a:lstStyle/>
        <a:p>
          <a:endParaRPr lang="en-US"/>
        </a:p>
      </dgm:t>
    </dgm:pt>
    <dgm:pt modelId="{3B4AE95A-9591-421D-A73D-8C752F096023}" type="pres">
      <dgm:prSet presAssocID="{75151AD3-56D0-4892-9CC3-0245E0F61F03}" presName="composite" presStyleCnt="0"/>
      <dgm:spPr/>
    </dgm:pt>
    <dgm:pt modelId="{BD651282-0938-422C-9E95-11E748D01F8C}" type="pres">
      <dgm:prSet presAssocID="{75151AD3-56D0-4892-9CC3-0245E0F61F03}" presName="parTx" presStyleLbl="alignNode1" presStyleIdx="0" presStyleCnt="2" custLinFactNeighborX="-5679" custLinFactNeighborY="-4955">
        <dgm:presLayoutVars>
          <dgm:chMax val="0"/>
          <dgm:chPref val="0"/>
          <dgm:bulletEnabled val="1"/>
        </dgm:presLayoutVars>
      </dgm:prSet>
      <dgm:spPr/>
      <dgm:t>
        <a:bodyPr/>
        <a:lstStyle/>
        <a:p>
          <a:endParaRPr lang="en-US"/>
        </a:p>
      </dgm:t>
    </dgm:pt>
    <dgm:pt modelId="{9B31B566-F93C-4932-9C27-2AC260B106B4}" type="pres">
      <dgm:prSet presAssocID="{75151AD3-56D0-4892-9CC3-0245E0F61F03}" presName="desTx" presStyleLbl="alignAccFollowNode1" presStyleIdx="0" presStyleCnt="2" custScaleY="105235" custLinFactNeighborX="-103" custLinFactNeighborY="324">
        <dgm:presLayoutVars>
          <dgm:bulletEnabled val="1"/>
        </dgm:presLayoutVars>
      </dgm:prSet>
      <dgm:spPr/>
      <dgm:t>
        <a:bodyPr/>
        <a:lstStyle/>
        <a:p>
          <a:endParaRPr lang="en-US"/>
        </a:p>
      </dgm:t>
    </dgm:pt>
    <dgm:pt modelId="{B63729D6-F3DB-48E7-93F1-D6F50BEF5888}" type="pres">
      <dgm:prSet presAssocID="{8D6B5241-E3C8-447A-AED6-C9C8EC5B134E}" presName="space" presStyleCnt="0"/>
      <dgm:spPr/>
    </dgm:pt>
    <dgm:pt modelId="{72AAB9C0-3B52-40E5-B9E7-00904F9DBA3A}" type="pres">
      <dgm:prSet presAssocID="{C8B9AACC-6090-4E93-B112-FEF419B2C8C0}" presName="composite" presStyleCnt="0"/>
      <dgm:spPr/>
    </dgm:pt>
    <dgm:pt modelId="{7C161E6A-A933-4F26-AC69-DB5355D2DFE6}" type="pres">
      <dgm:prSet presAssocID="{C8B9AACC-6090-4E93-B112-FEF419B2C8C0}" presName="parTx" presStyleLbl="alignNode1" presStyleIdx="1" presStyleCnt="2">
        <dgm:presLayoutVars>
          <dgm:chMax val="0"/>
          <dgm:chPref val="0"/>
          <dgm:bulletEnabled val="1"/>
        </dgm:presLayoutVars>
      </dgm:prSet>
      <dgm:spPr/>
      <dgm:t>
        <a:bodyPr/>
        <a:lstStyle/>
        <a:p>
          <a:endParaRPr lang="en-US"/>
        </a:p>
      </dgm:t>
    </dgm:pt>
    <dgm:pt modelId="{571D68AB-B350-4D5C-AB6A-ABC40C2D8986}" type="pres">
      <dgm:prSet presAssocID="{C8B9AACC-6090-4E93-B112-FEF419B2C8C0}" presName="desTx" presStyleLbl="alignAccFollowNode1" presStyleIdx="1" presStyleCnt="2">
        <dgm:presLayoutVars>
          <dgm:bulletEnabled val="1"/>
        </dgm:presLayoutVars>
      </dgm:prSet>
      <dgm:spPr/>
      <dgm:t>
        <a:bodyPr/>
        <a:lstStyle/>
        <a:p>
          <a:endParaRPr lang="en-US"/>
        </a:p>
      </dgm:t>
    </dgm:pt>
  </dgm:ptLst>
  <dgm:cxnLst>
    <dgm:cxn modelId="{39B8F5BD-7E45-4F40-A93C-C831882F6B15}" type="presOf" srcId="{75151AD3-56D0-4892-9CC3-0245E0F61F03}" destId="{BD651282-0938-422C-9E95-11E748D01F8C}" srcOrd="0" destOrd="0" presId="urn:microsoft.com/office/officeart/2005/8/layout/hList1"/>
    <dgm:cxn modelId="{9ECE12DF-382C-4560-9DCA-E36F18C06EF3}" type="presOf" srcId="{C923180A-1F5E-4EDF-B1B4-BF296491DA39}" destId="{571D68AB-B350-4D5C-AB6A-ABC40C2D8986}" srcOrd="0" destOrd="0" presId="urn:microsoft.com/office/officeart/2005/8/layout/hList1"/>
    <dgm:cxn modelId="{78A4FEFC-BC94-43C5-BFBC-5B324CF679CC}" type="presOf" srcId="{C8B9AACC-6090-4E93-B112-FEF419B2C8C0}" destId="{7C161E6A-A933-4F26-AC69-DB5355D2DFE6}" srcOrd="0" destOrd="0" presId="urn:microsoft.com/office/officeart/2005/8/layout/hList1"/>
    <dgm:cxn modelId="{B3DE65D2-24BB-4268-AA0A-53ADA4D0C0D3}" srcId="{C032F1C4-CE23-4B17-8F24-BE6AC62B5DD2}" destId="{75151AD3-56D0-4892-9CC3-0245E0F61F03}" srcOrd="0" destOrd="0" parTransId="{251E6184-4BAA-4DDB-A10B-FABA4B4EC6AC}" sibTransId="{8D6B5241-E3C8-447A-AED6-C9C8EC5B134E}"/>
    <dgm:cxn modelId="{BCE5DB3A-467D-498D-996F-34F511A90A5C}" srcId="{C8B9AACC-6090-4E93-B112-FEF419B2C8C0}" destId="{C923180A-1F5E-4EDF-B1B4-BF296491DA39}" srcOrd="0" destOrd="0" parTransId="{64CF54F0-ABE1-4118-8E0E-503764491476}" sibTransId="{EAFD4255-150B-483D-854A-FCFF3E1C3818}"/>
    <dgm:cxn modelId="{E0E559EE-F745-4296-9764-8F9C3499296E}" srcId="{75151AD3-56D0-4892-9CC3-0245E0F61F03}" destId="{DD879645-BB58-407B-A47E-D1FA7C57DE19}" srcOrd="0" destOrd="0" parTransId="{DF9B7292-02E2-428F-9384-E2F91AD9145A}" sibTransId="{888118AD-0CFE-47C8-B0CF-5D705BEE4271}"/>
    <dgm:cxn modelId="{0839064A-C0A4-4793-98C9-AD59CECDA429}" srcId="{C032F1C4-CE23-4B17-8F24-BE6AC62B5DD2}" destId="{C8B9AACC-6090-4E93-B112-FEF419B2C8C0}" srcOrd="1" destOrd="0" parTransId="{A7E617ED-9935-4663-8F3F-C5929E3D596D}" sibTransId="{189DEA9E-C25E-4034-8501-E0959F0E50DA}"/>
    <dgm:cxn modelId="{C94D61FE-0071-462E-B9B7-78F4BA78C38A}" type="presOf" srcId="{DD879645-BB58-407B-A47E-D1FA7C57DE19}" destId="{9B31B566-F93C-4932-9C27-2AC260B106B4}" srcOrd="0" destOrd="0" presId="urn:microsoft.com/office/officeart/2005/8/layout/hList1"/>
    <dgm:cxn modelId="{2E64A2DF-B633-4B8E-948F-3DA9E842E821}" type="presOf" srcId="{C032F1C4-CE23-4B17-8F24-BE6AC62B5DD2}" destId="{D87BED67-81A6-4D17-8D17-E76427E1E33B}" srcOrd="0" destOrd="0" presId="urn:microsoft.com/office/officeart/2005/8/layout/hList1"/>
    <dgm:cxn modelId="{0D68904A-CB72-44EC-B734-8985027F16A3}" type="presParOf" srcId="{D87BED67-81A6-4D17-8D17-E76427E1E33B}" destId="{3B4AE95A-9591-421D-A73D-8C752F096023}" srcOrd="0" destOrd="0" presId="urn:microsoft.com/office/officeart/2005/8/layout/hList1"/>
    <dgm:cxn modelId="{654DDA7C-E16E-4075-ADE7-904A4D829E51}" type="presParOf" srcId="{3B4AE95A-9591-421D-A73D-8C752F096023}" destId="{BD651282-0938-422C-9E95-11E748D01F8C}" srcOrd="0" destOrd="0" presId="urn:microsoft.com/office/officeart/2005/8/layout/hList1"/>
    <dgm:cxn modelId="{67EC2B9F-3DA2-48C8-8140-BCC650EEED6E}" type="presParOf" srcId="{3B4AE95A-9591-421D-A73D-8C752F096023}" destId="{9B31B566-F93C-4932-9C27-2AC260B106B4}" srcOrd="1" destOrd="0" presId="urn:microsoft.com/office/officeart/2005/8/layout/hList1"/>
    <dgm:cxn modelId="{AC41DEBC-A89D-4A70-9886-AF0771AD5257}" type="presParOf" srcId="{D87BED67-81A6-4D17-8D17-E76427E1E33B}" destId="{B63729D6-F3DB-48E7-93F1-D6F50BEF5888}" srcOrd="1" destOrd="0" presId="urn:microsoft.com/office/officeart/2005/8/layout/hList1"/>
    <dgm:cxn modelId="{B9648104-5500-45CC-BF2C-67B326841632}" type="presParOf" srcId="{D87BED67-81A6-4D17-8D17-E76427E1E33B}" destId="{72AAB9C0-3B52-40E5-B9E7-00904F9DBA3A}" srcOrd="2" destOrd="0" presId="urn:microsoft.com/office/officeart/2005/8/layout/hList1"/>
    <dgm:cxn modelId="{358E67A1-1420-497E-9647-C8C02E33557D}" type="presParOf" srcId="{72AAB9C0-3B52-40E5-B9E7-00904F9DBA3A}" destId="{7C161E6A-A933-4F26-AC69-DB5355D2DFE6}" srcOrd="0" destOrd="0" presId="urn:microsoft.com/office/officeart/2005/8/layout/hList1"/>
    <dgm:cxn modelId="{D09DDF97-A2C0-4FB1-AFCB-B77CF638B008}" type="presParOf" srcId="{72AAB9C0-3B52-40E5-B9E7-00904F9DBA3A}" destId="{571D68AB-B350-4D5C-AB6A-ABC40C2D898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51282-0938-422C-9E95-11E748D01F8C}">
      <dsp:nvSpPr>
        <dsp:cNvPr id="0" name=""/>
        <dsp:cNvSpPr/>
      </dsp:nvSpPr>
      <dsp:spPr>
        <a:xfrm>
          <a:off x="3143" y="837410"/>
          <a:ext cx="3064668" cy="120544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smtClean="0"/>
            <a:t>ESP8266 </a:t>
          </a:r>
          <a:r>
            <a:rPr lang="en-US" sz="3500" kern="1200" dirty="0" err="1" smtClean="0"/>
            <a:t>Nodemcu</a:t>
          </a:r>
          <a:endParaRPr lang="en-US" sz="3500" kern="1200" dirty="0"/>
        </a:p>
      </dsp:txBody>
      <dsp:txXfrm>
        <a:off x="3143" y="837410"/>
        <a:ext cx="3064668" cy="1205442"/>
      </dsp:txXfrm>
    </dsp:sp>
    <dsp:sp modelId="{9B31B566-F93C-4932-9C27-2AC260B106B4}">
      <dsp:nvSpPr>
        <dsp:cNvPr id="0" name=""/>
        <dsp:cNvSpPr/>
      </dsp:nvSpPr>
      <dsp:spPr>
        <a:xfrm>
          <a:off x="0" y="2007597"/>
          <a:ext cx="3064668" cy="1617672"/>
        </a:xfrm>
        <a:prstGeom prst="rect">
          <a:avLst/>
        </a:prstGeom>
        <a:blipFill rotWithShape="0">
          <a:blip xmlns:r="http://schemas.openxmlformats.org/officeDocument/2006/relationships" r:embed="rId1"/>
          <a:stretch>
            <a:fillRect/>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endParaRPr lang="en-US" sz="3500" kern="1200" dirty="0"/>
        </a:p>
      </dsp:txBody>
      <dsp:txXfrm>
        <a:off x="0" y="2007597"/>
        <a:ext cx="3064668" cy="1617672"/>
      </dsp:txXfrm>
    </dsp:sp>
    <dsp:sp modelId="{7C161E6A-A933-4F26-AC69-DB5355D2DFE6}">
      <dsp:nvSpPr>
        <dsp:cNvPr id="0" name=""/>
        <dsp:cNvSpPr/>
      </dsp:nvSpPr>
      <dsp:spPr>
        <a:xfrm>
          <a:off x="3496865" y="857528"/>
          <a:ext cx="3064668" cy="120544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0" kern="1200" dirty="0" smtClean="0"/>
            <a:t>Rain sensor</a:t>
          </a:r>
          <a:endParaRPr lang="en-US" sz="3500" b="0" kern="1200" dirty="0"/>
        </a:p>
      </dsp:txBody>
      <dsp:txXfrm>
        <a:off x="3496865" y="857528"/>
        <a:ext cx="3064668" cy="1205442"/>
      </dsp:txXfrm>
    </dsp:sp>
    <dsp:sp modelId="{571D68AB-B350-4D5C-AB6A-ABC40C2D8986}">
      <dsp:nvSpPr>
        <dsp:cNvPr id="0" name=""/>
        <dsp:cNvSpPr/>
      </dsp:nvSpPr>
      <dsp:spPr>
        <a:xfrm>
          <a:off x="3496865" y="2062971"/>
          <a:ext cx="3064668" cy="1537199"/>
        </a:xfrm>
        <a:prstGeom prst="rect">
          <a:avLst/>
        </a:prstGeom>
        <a:blipFill rotWithShape="0">
          <a:blip xmlns:r="http://schemas.openxmlformats.org/officeDocument/2006/relationships" r:embed="rId2"/>
          <a:stretch>
            <a:fillRect/>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endParaRPr lang="en-US" sz="3500" kern="1200" dirty="0"/>
        </a:p>
      </dsp:txBody>
      <dsp:txXfrm>
        <a:off x="3496865" y="2062971"/>
        <a:ext cx="3064668" cy="1537199"/>
      </dsp:txXfrm>
    </dsp:sp>
    <dsp:sp modelId="{98493B2B-A905-429A-BAEF-6EBFD0668D83}">
      <dsp:nvSpPr>
        <dsp:cNvPr id="0" name=""/>
        <dsp:cNvSpPr/>
      </dsp:nvSpPr>
      <dsp:spPr>
        <a:xfrm>
          <a:off x="6990588" y="857528"/>
          <a:ext cx="3064668" cy="120544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smtClean="0"/>
            <a:t>LED</a:t>
          </a:r>
          <a:endParaRPr lang="en-US" sz="3500" kern="1200" dirty="0"/>
        </a:p>
      </dsp:txBody>
      <dsp:txXfrm>
        <a:off x="6990588" y="857528"/>
        <a:ext cx="3064668" cy="1205442"/>
      </dsp:txXfrm>
    </dsp:sp>
    <dsp:sp modelId="{875AD089-2E66-469E-88C2-DFFE8330212E}">
      <dsp:nvSpPr>
        <dsp:cNvPr id="0" name=""/>
        <dsp:cNvSpPr/>
      </dsp:nvSpPr>
      <dsp:spPr>
        <a:xfrm>
          <a:off x="6990588" y="2062971"/>
          <a:ext cx="3064668" cy="1537199"/>
        </a:xfrm>
        <a:prstGeom prst="rect">
          <a:avLst/>
        </a:prstGeom>
        <a:blipFill rotWithShape="0">
          <a:blip xmlns:r="http://schemas.openxmlformats.org/officeDocument/2006/relationships" r:embed="rId3"/>
          <a:stretch>
            <a:fillRect/>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endParaRPr lang="en-US" sz="3500" kern="1200" dirty="0"/>
        </a:p>
      </dsp:txBody>
      <dsp:txXfrm>
        <a:off x="6990588" y="2062971"/>
        <a:ext cx="3064668" cy="1537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51282-0938-422C-9E95-11E748D01F8C}">
      <dsp:nvSpPr>
        <dsp:cNvPr id="0" name=""/>
        <dsp:cNvSpPr/>
      </dsp:nvSpPr>
      <dsp:spPr>
        <a:xfrm>
          <a:off x="0" y="42224"/>
          <a:ext cx="4700141" cy="1641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kern="1200" dirty="0" smtClean="0"/>
            <a:t>Breadboard</a:t>
          </a:r>
          <a:endParaRPr lang="en-US" sz="5700" kern="1200" dirty="0"/>
        </a:p>
      </dsp:txBody>
      <dsp:txXfrm>
        <a:off x="0" y="42224"/>
        <a:ext cx="4700141" cy="1641600"/>
      </dsp:txXfrm>
    </dsp:sp>
    <dsp:sp modelId="{9B31B566-F93C-4932-9C27-2AC260B106B4}">
      <dsp:nvSpPr>
        <dsp:cNvPr id="0" name=""/>
        <dsp:cNvSpPr/>
      </dsp:nvSpPr>
      <dsp:spPr>
        <a:xfrm>
          <a:off x="0" y="1707749"/>
          <a:ext cx="4700141" cy="2634495"/>
        </a:xfrm>
        <a:prstGeom prst="rect">
          <a:avLst/>
        </a:prstGeom>
        <a:blipFill rotWithShape="0">
          <a:blip xmlns:r="http://schemas.openxmlformats.org/officeDocument/2006/relationships" r:embed="rId1"/>
          <a:stretch>
            <a:fillRect/>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038" tIns="304038" rIns="405384" bIns="456057"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0" y="1707749"/>
        <a:ext cx="4700141" cy="2634495"/>
      </dsp:txXfrm>
    </dsp:sp>
    <dsp:sp modelId="{7C161E6A-A933-4F26-AC69-DB5355D2DFE6}">
      <dsp:nvSpPr>
        <dsp:cNvPr id="0" name=""/>
        <dsp:cNvSpPr/>
      </dsp:nvSpPr>
      <dsp:spPr>
        <a:xfrm>
          <a:off x="5358209" y="156330"/>
          <a:ext cx="4700141" cy="1641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0" kern="1200" dirty="0" smtClean="0"/>
            <a:t>Rain sensor</a:t>
          </a:r>
          <a:endParaRPr lang="en-US" sz="5700" b="0" kern="1200" dirty="0"/>
        </a:p>
      </dsp:txBody>
      <dsp:txXfrm>
        <a:off x="5358209" y="156330"/>
        <a:ext cx="4700141" cy="1641600"/>
      </dsp:txXfrm>
    </dsp:sp>
    <dsp:sp modelId="{571D68AB-B350-4D5C-AB6A-ABC40C2D8986}">
      <dsp:nvSpPr>
        <dsp:cNvPr id="0" name=""/>
        <dsp:cNvSpPr/>
      </dsp:nvSpPr>
      <dsp:spPr>
        <a:xfrm>
          <a:off x="5358209" y="1797930"/>
          <a:ext cx="4700141" cy="2503439"/>
        </a:xfrm>
        <a:prstGeom prst="rect">
          <a:avLst/>
        </a:prstGeom>
        <a:blipFill rotWithShape="0">
          <a:blip xmlns:r="http://schemas.openxmlformats.org/officeDocument/2006/relationships" r:embed="rId2"/>
          <a:stretch>
            <a:fillRect/>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038" tIns="304038" rIns="405384" bIns="456057" numCol="1" spcCol="1270" anchor="t" anchorCtr="0">
          <a:noAutofit/>
        </a:bodyPr>
        <a:lstStyle/>
        <a:p>
          <a:pPr marL="285750" lvl="1" indent="-285750" algn="l" defTabSz="2533650">
            <a:lnSpc>
              <a:spcPct val="90000"/>
            </a:lnSpc>
            <a:spcBef>
              <a:spcPct val="0"/>
            </a:spcBef>
            <a:spcAft>
              <a:spcPct val="15000"/>
            </a:spcAft>
            <a:buChar char="••"/>
          </a:pPr>
          <a:endParaRPr lang="en-US" sz="5700" kern="1200" dirty="0"/>
        </a:p>
      </dsp:txBody>
      <dsp:txXfrm>
        <a:off x="5358209" y="1797930"/>
        <a:ext cx="4700141"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9/24/2021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9/24/2021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a:t>
            </a:fld>
            <a:endParaRPr lang="en-US"/>
          </a:p>
        </p:txBody>
      </p:sp>
    </p:spTree>
    <p:extLst>
      <p:ext uri="{BB962C8B-B14F-4D97-AF65-F5344CB8AC3E}">
        <p14:creationId xmlns:p14="http://schemas.microsoft.com/office/powerpoint/2010/main" val="3944130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265457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1418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11</a:t>
            </a:fld>
            <a:endParaRPr lang="en-US"/>
          </a:p>
        </p:txBody>
      </p:sp>
    </p:spTree>
    <p:extLst>
      <p:ext uri="{BB962C8B-B14F-4D97-AF65-F5344CB8AC3E}">
        <p14:creationId xmlns:p14="http://schemas.microsoft.com/office/powerpoint/2010/main" val="62822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12</a:t>
            </a:fld>
            <a:endParaRPr lang="en-US"/>
          </a:p>
        </p:txBody>
      </p:sp>
    </p:spTree>
    <p:extLst>
      <p:ext uri="{BB962C8B-B14F-4D97-AF65-F5344CB8AC3E}">
        <p14:creationId xmlns:p14="http://schemas.microsoft.com/office/powerpoint/2010/main" val="3898764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smtClean="0"/>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dirty="0"/>
          </a:p>
        </p:txBody>
      </p:sp>
      <p:pic>
        <p:nvPicPr>
          <p:cNvPr id="9" name="Picture 8" descr="Closeup of test tube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smtClean="0"/>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9/24/2021</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9/24/2021</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smtClean="0"/>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smtClean="0"/>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smtClean="0"/>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9/24/2021</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400" b="1" cap="all" dirty="0" err="1"/>
              <a:t>iot</a:t>
            </a:r>
            <a:r>
              <a:rPr lang="en-IN" sz="4400" b="1" cap="all" dirty="0"/>
              <a:t> based rain detection system</a:t>
            </a:r>
            <a:endParaRPr lang="en-US" sz="4400" dirty="0"/>
          </a:p>
        </p:txBody>
      </p:sp>
      <p:sp>
        <p:nvSpPr>
          <p:cNvPr id="3" name="Subtitle 2"/>
          <p:cNvSpPr>
            <a:spLocks noGrp="1"/>
          </p:cNvSpPr>
          <p:nvPr>
            <p:ph type="subTitle" idx="1"/>
          </p:nvPr>
        </p:nvSpPr>
        <p:spPr>
          <a:xfrm>
            <a:off x="609600" y="6457417"/>
            <a:ext cx="10972800" cy="327945"/>
          </a:xfrm>
        </p:spPr>
        <p:txBody>
          <a:bodyPr>
            <a:normAutofit fontScale="92500" lnSpcReduction="10000"/>
          </a:bodyPr>
          <a:lstStyle/>
          <a:p>
            <a:pPr lvl="0"/>
            <a:r>
              <a:rPr lang="en-US" dirty="0">
                <a:solidFill>
                  <a:schemeClr val="accent1">
                    <a:lumMod val="60000"/>
                    <a:lumOff val="40000"/>
                  </a:schemeClr>
                </a:solidFill>
              </a:rPr>
              <a:t>Created </a:t>
            </a:r>
            <a:r>
              <a:rPr lang="en-US" dirty="0" smtClean="0">
                <a:solidFill>
                  <a:schemeClr val="accent1">
                    <a:lumMod val="60000"/>
                    <a:lumOff val="40000"/>
                  </a:schemeClr>
                </a:solidFill>
              </a:rPr>
              <a:t>By </a:t>
            </a:r>
            <a:r>
              <a:rPr lang="en-US" dirty="0" smtClean="0">
                <a:solidFill>
                  <a:schemeClr val="tx1"/>
                </a:solidFill>
              </a:rPr>
              <a:t>Suman Purkait </a:t>
            </a:r>
            <a:r>
              <a:rPr lang="en-US" dirty="0" smtClean="0">
                <a:solidFill>
                  <a:schemeClr val="tx1">
                    <a:lumMod val="95000"/>
                  </a:schemeClr>
                </a:solidFill>
              </a:rPr>
              <a:t>| </a:t>
            </a:r>
            <a:r>
              <a:rPr lang="en-US" dirty="0" err="1">
                <a:solidFill>
                  <a:schemeClr val="tx1"/>
                </a:solidFill>
              </a:rPr>
              <a:t>Ranadeep</a:t>
            </a:r>
            <a:r>
              <a:rPr lang="en-US" dirty="0">
                <a:solidFill>
                  <a:schemeClr val="tx1"/>
                </a:solidFill>
              </a:rPr>
              <a:t> </a:t>
            </a:r>
            <a:r>
              <a:rPr lang="en-US" dirty="0" smtClean="0">
                <a:solidFill>
                  <a:schemeClr val="tx1"/>
                </a:solidFill>
              </a:rPr>
              <a:t>Pain | </a:t>
            </a:r>
            <a:r>
              <a:rPr lang="en-US" dirty="0" err="1" smtClean="0">
                <a:solidFill>
                  <a:schemeClr val="tx1"/>
                </a:solidFill>
              </a:rPr>
              <a:t>Rounak</a:t>
            </a:r>
            <a:r>
              <a:rPr lang="en-US" dirty="0" smtClean="0">
                <a:solidFill>
                  <a:schemeClr val="tx1"/>
                </a:solidFill>
              </a:rPr>
              <a:t> Banerjee | </a:t>
            </a:r>
            <a:r>
              <a:rPr lang="en-US" dirty="0" err="1" smtClean="0">
                <a:solidFill>
                  <a:schemeClr val="tx1"/>
                </a:solidFill>
              </a:rPr>
              <a:t>Rabisha</a:t>
            </a:r>
            <a:r>
              <a:rPr lang="en-US" dirty="0" smtClean="0">
                <a:solidFill>
                  <a:schemeClr val="tx1"/>
                </a:solidFill>
              </a:rPr>
              <a:t> </a:t>
            </a:r>
            <a:r>
              <a:rPr lang="en-US" dirty="0" err="1" smtClean="0">
                <a:solidFill>
                  <a:schemeClr val="tx1"/>
                </a:solidFill>
              </a:rPr>
              <a:t>Jaiswal</a:t>
            </a:r>
            <a:r>
              <a:rPr lang="en-US" dirty="0" smtClean="0">
                <a:solidFill>
                  <a:schemeClr val="tx1"/>
                </a:solidFill>
              </a:rPr>
              <a:t> | NSEC</a:t>
            </a:r>
            <a:endParaRPr lang="en-US" dirty="0">
              <a:solidFill>
                <a:schemeClr val="tx1"/>
              </a:solidFill>
            </a:endParaRPr>
          </a:p>
          <a:p>
            <a:pPr lvl="0"/>
            <a:endParaRPr lang="en-US" dirty="0">
              <a:solidFill>
                <a:schemeClr val="tx1">
                  <a:lumMod val="9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740333"/>
          </a:xfrm>
          <a:prstGeom prst="rect">
            <a:avLst/>
          </a:prstGeom>
        </p:spPr>
      </p:pic>
    </p:spTree>
    <p:extLst>
      <p:ext uri="{BB962C8B-B14F-4D97-AF65-F5344CB8AC3E}">
        <p14:creationId xmlns:p14="http://schemas.microsoft.com/office/powerpoint/2010/main" val="14207818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PROJECT STEPS</a:t>
            </a:r>
            <a:endParaRPr lang="en-US" dirty="0"/>
          </a:p>
        </p:txBody>
      </p:sp>
      <p:pic>
        <p:nvPicPr>
          <p:cNvPr id="5" name="Content Placeholder 4"/>
          <p:cNvPicPr>
            <a:picLocks noGrp="1"/>
          </p:cNvPicPr>
          <p:nvPr>
            <p:ph idx="1"/>
          </p:nvPr>
        </p:nvPicPr>
        <p:blipFill>
          <a:blip r:embed="rId3"/>
          <a:stretch>
            <a:fillRect/>
          </a:stretch>
        </p:blipFill>
        <p:spPr>
          <a:xfrm>
            <a:off x="346834" y="1585778"/>
            <a:ext cx="4951558" cy="4293729"/>
          </a:xfrm>
          <a:prstGeom prst="rect">
            <a:avLst/>
          </a:prstGeom>
        </p:spPr>
      </p:pic>
      <p:pic>
        <p:nvPicPr>
          <p:cNvPr id="6" name="Picture 5"/>
          <p:cNvPicPr/>
          <p:nvPr/>
        </p:nvPicPr>
        <p:blipFill>
          <a:blip r:embed="rId4"/>
          <a:stretch>
            <a:fillRect/>
          </a:stretch>
        </p:blipFill>
        <p:spPr>
          <a:xfrm>
            <a:off x="5766207" y="1585778"/>
            <a:ext cx="5898801" cy="3463183"/>
          </a:xfrm>
          <a:prstGeom prst="rect">
            <a:avLst/>
          </a:prstGeom>
        </p:spPr>
      </p:pic>
    </p:spTree>
    <p:extLst>
      <p:ext uri="{BB962C8B-B14F-4D97-AF65-F5344CB8AC3E}">
        <p14:creationId xmlns:p14="http://schemas.microsoft.com/office/powerpoint/2010/main" val="121179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PROJECT STEPS</a:t>
            </a:r>
            <a:endParaRPr lang="en-US" dirty="0"/>
          </a:p>
        </p:txBody>
      </p:sp>
      <p:pic>
        <p:nvPicPr>
          <p:cNvPr id="7" name="Picture 6"/>
          <p:cNvPicPr/>
          <p:nvPr/>
        </p:nvPicPr>
        <p:blipFill>
          <a:blip r:embed="rId3"/>
          <a:stretch>
            <a:fillRect/>
          </a:stretch>
        </p:blipFill>
        <p:spPr>
          <a:xfrm>
            <a:off x="416541" y="1644070"/>
            <a:ext cx="5779160" cy="3679960"/>
          </a:xfrm>
          <a:prstGeom prst="rect">
            <a:avLst/>
          </a:prstGeom>
        </p:spPr>
      </p:pic>
      <p:pic>
        <p:nvPicPr>
          <p:cNvPr id="8" name="Content Placeholder 7" descr="D:\dw\rain detection\Screenshot 2021-09-24 190440.png"/>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289705" y="306462"/>
            <a:ext cx="5691499" cy="2873524"/>
          </a:xfrm>
          <a:prstGeom prst="rect">
            <a:avLst/>
          </a:prstGeom>
          <a:noFill/>
          <a:ln>
            <a:noFill/>
          </a:ln>
        </p:spPr>
      </p:pic>
      <p:pic>
        <p:nvPicPr>
          <p:cNvPr id="9" name="Picture 8" descr="D:\dw\rain detection\Screenshot 2021-09-24 19063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5869" y="3266394"/>
            <a:ext cx="5625335" cy="3142952"/>
          </a:xfrm>
          <a:prstGeom prst="rect">
            <a:avLst/>
          </a:prstGeom>
          <a:noFill/>
          <a:ln>
            <a:noFill/>
          </a:ln>
        </p:spPr>
      </p:pic>
    </p:spTree>
    <p:extLst>
      <p:ext uri="{BB962C8B-B14F-4D97-AF65-F5344CB8AC3E}">
        <p14:creationId xmlns:p14="http://schemas.microsoft.com/office/powerpoint/2010/main" val="1336159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Final Result</a:t>
            </a:r>
            <a:endParaRPr lang="en-US" dirty="0"/>
          </a:p>
        </p:txBody>
      </p:sp>
      <p:pic>
        <p:nvPicPr>
          <p:cNvPr id="10" name="Content Placeholder 9"/>
          <p:cNvPicPr>
            <a:picLocks noGrp="1"/>
          </p:cNvPicPr>
          <p:nvPr>
            <p:ph idx="1"/>
          </p:nvPr>
        </p:nvPicPr>
        <p:blipFill>
          <a:blip r:embed="rId3"/>
          <a:stretch>
            <a:fillRect/>
          </a:stretch>
        </p:blipFill>
        <p:spPr>
          <a:xfrm>
            <a:off x="684861" y="1569222"/>
            <a:ext cx="9228260" cy="5002494"/>
          </a:xfrm>
          <a:prstGeom prst="rect">
            <a:avLst/>
          </a:prstGeom>
        </p:spPr>
      </p:pic>
    </p:spTree>
    <p:extLst>
      <p:ext uri="{BB962C8B-B14F-4D97-AF65-F5344CB8AC3E}">
        <p14:creationId xmlns:p14="http://schemas.microsoft.com/office/powerpoint/2010/main" val="3492651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0" indent="0">
              <a:buNone/>
            </a:pPr>
            <a:r>
              <a:rPr lang="en-US" dirty="0"/>
              <a:t>This </a:t>
            </a:r>
            <a:r>
              <a:rPr lang="en-US" dirty="0" smtClean="0"/>
              <a:t>project proposed </a:t>
            </a:r>
            <a:r>
              <a:rPr lang="en-US" dirty="0"/>
              <a:t>rainfall detection system that has rainfall sensors and </a:t>
            </a:r>
            <a:r>
              <a:rPr lang="en-US" dirty="0" err="1"/>
              <a:t>Arduino</a:t>
            </a:r>
            <a:r>
              <a:rPr lang="en-US" dirty="0"/>
              <a:t> as controlling unit that senses the rain and processes the data to generate the intensity of the rainfall for the required measures to be taken in advance. The system is devised to calculate intensity of rainfall and the consequent response taken by the authorities to regulate the flow of water.  </a:t>
            </a:r>
            <a:r>
              <a:rPr lang="en-US" dirty="0" err="1"/>
              <a:t>Thingspeak</a:t>
            </a:r>
            <a:r>
              <a:rPr lang="en-US" dirty="0"/>
              <a:t> and Wi-Fi connected to a cloud server is used for local </a:t>
            </a:r>
            <a:r>
              <a:rPr lang="en-US" dirty="0" smtClean="0"/>
              <a:t>authority.</a:t>
            </a:r>
            <a:endParaRPr lang="en-US"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64351" y="2656555"/>
            <a:ext cx="4204531" cy="1096963"/>
          </a:xfrm>
        </p:spPr>
        <p:txBody>
          <a:bodyPr>
            <a:normAutofit/>
          </a:bodyPr>
          <a:lstStyle/>
          <a:p>
            <a:r>
              <a:rPr lang="en-US" sz="4000" dirty="0" smtClean="0">
                <a:solidFill>
                  <a:schemeClr val="accent1">
                    <a:lumMod val="60000"/>
                    <a:lumOff val="40000"/>
                  </a:schemeClr>
                </a:solidFill>
              </a:rPr>
              <a:t>Thank  You…..</a:t>
            </a:r>
            <a:endParaRPr lang="en-US" sz="4000" dirty="0">
              <a:solidFill>
                <a:schemeClr val="accent1">
                  <a:lumMod val="60000"/>
                  <a:lumOff val="40000"/>
                </a:schemeClr>
              </a:solidFill>
            </a:endParaRPr>
          </a:p>
        </p:txBody>
      </p:sp>
    </p:spTree>
    <p:extLst>
      <p:ext uri="{BB962C8B-B14F-4D97-AF65-F5344CB8AC3E}">
        <p14:creationId xmlns:p14="http://schemas.microsoft.com/office/powerpoint/2010/main" val="108179476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011" y="393107"/>
            <a:ext cx="11300389" cy="5045988"/>
          </a:xfrm>
        </p:spPr>
        <p:txBody>
          <a:bodyPr>
            <a:normAutofit/>
          </a:bodyPr>
          <a:lstStyle/>
          <a:p>
            <a:r>
              <a:rPr lang="en-US" sz="3600" b="1" dirty="0" smtClean="0">
                <a:solidFill>
                  <a:schemeClr val="accent1">
                    <a:lumMod val="60000"/>
                    <a:lumOff val="40000"/>
                  </a:schemeClr>
                </a:solidFill>
              </a:rPr>
              <a:t>What is </a:t>
            </a:r>
            <a:r>
              <a:rPr lang="en-US" sz="3600" b="1" dirty="0">
                <a:solidFill>
                  <a:schemeClr val="accent1">
                    <a:lumMod val="60000"/>
                    <a:lumOff val="40000"/>
                  </a:schemeClr>
                </a:solidFill>
              </a:rPr>
              <a:t>Rain Detection System </a:t>
            </a:r>
            <a:r>
              <a:rPr lang="en-US" sz="3600" b="1" dirty="0" smtClean="0">
                <a:solidFill>
                  <a:schemeClr val="accent1">
                    <a:lumMod val="60000"/>
                    <a:lumOff val="40000"/>
                  </a:schemeClr>
                </a:solidFill>
              </a:rPr>
              <a:t>?</a:t>
            </a:r>
            <a:br>
              <a:rPr lang="en-US" sz="3600" b="1" dirty="0" smtClean="0">
                <a:solidFill>
                  <a:schemeClr val="accent1">
                    <a:lumMod val="60000"/>
                    <a:lumOff val="40000"/>
                  </a:schemeClr>
                </a:solidFill>
              </a:rPr>
            </a:br>
            <a:r>
              <a:rPr lang="en-US" sz="2000" dirty="0"/>
              <a:t/>
            </a:r>
            <a:br>
              <a:rPr lang="en-US" sz="2000" dirty="0"/>
            </a:br>
            <a:r>
              <a:rPr lang="en-US" sz="2000" dirty="0" smtClean="0"/>
              <a:t>A </a:t>
            </a:r>
            <a:r>
              <a:rPr lang="en-US" sz="2000" dirty="0"/>
              <a:t>simple Rain Detection System can be easily built by interfacing an </a:t>
            </a:r>
            <a:r>
              <a:rPr lang="en-US" sz="2000" b="1" dirty="0" err="1"/>
              <a:t>Arduino</a:t>
            </a:r>
            <a:r>
              <a:rPr lang="en-US" sz="2000" b="1" dirty="0"/>
              <a:t> with Rain Sensor</a:t>
            </a:r>
            <a:r>
              <a:rPr lang="en-US" sz="2000" dirty="0"/>
              <a:t>. The sensor will detect any rainfall falling on it and the </a:t>
            </a:r>
            <a:r>
              <a:rPr lang="en-US" sz="2000" dirty="0" err="1"/>
              <a:t>Arduino</a:t>
            </a:r>
            <a:r>
              <a:rPr lang="en-US" sz="2000" dirty="0"/>
              <a:t> board will sense it and can perform required actions. A system like this can be used in many different fields, such as agriculture and automobile fields. </a:t>
            </a:r>
            <a:r>
              <a:rPr lang="en-US" sz="2000" b="1" dirty="0"/>
              <a:t>Rainfall detection </a:t>
            </a:r>
            <a:r>
              <a:rPr lang="en-US" sz="2000" dirty="0"/>
              <a:t>can be used to automatically regulate the Irrigation process. Also, continuous </a:t>
            </a:r>
            <a:r>
              <a:rPr lang="en-US" sz="2000" b="1" dirty="0"/>
              <a:t>rainfall data</a:t>
            </a:r>
            <a:r>
              <a:rPr lang="en-US" sz="2000" dirty="0"/>
              <a:t> can help farmers use this smart system to </a:t>
            </a:r>
            <a:r>
              <a:rPr lang="en-US" sz="2000" dirty="0" smtClean="0"/>
              <a:t>automatically </a:t>
            </a:r>
            <a:r>
              <a:rPr lang="en-US" sz="2000" dirty="0"/>
              <a:t>water the crop only </a:t>
            </a:r>
            <a:r>
              <a:rPr lang="en-US" sz="2000" dirty="0"/>
              <a:t>when absolutely required. Similarly, in the automobiles sector windshield wipers can be made fully automatic by using the rain detection system. And the </a:t>
            </a:r>
            <a:r>
              <a:rPr lang="en-US" sz="2000" dirty="0"/>
              <a:t> Home Automation Systems </a:t>
            </a:r>
            <a:r>
              <a:rPr lang="en-US" sz="2000" dirty="0"/>
              <a:t> can also use rain detection to automatically close windows and adjust room temperature. In this tutorial, we will build a basic </a:t>
            </a:r>
            <a:r>
              <a:rPr lang="en-US" sz="2000" b="1" dirty="0"/>
              <a:t>rain sensor using </a:t>
            </a:r>
            <a:r>
              <a:rPr lang="en-US" sz="2000" b="1" dirty="0" err="1"/>
              <a:t>Arduino</a:t>
            </a:r>
            <a:r>
              <a:rPr lang="en-US" sz="2000" b="1" dirty="0"/>
              <a:t> with a buzzer</a:t>
            </a:r>
            <a:r>
              <a:rPr lang="en-US" sz="2000" dirty="0"/>
              <a:t>. You can then use this set-up </a:t>
            </a:r>
            <a:r>
              <a:rPr lang="en-US" sz="1800" dirty="0"/>
              <a:t>to build anything you wish on top of it. Also, note that the rain sensor module is also referred to as a </a:t>
            </a:r>
            <a:r>
              <a:rPr lang="en-US" sz="1800" b="1" dirty="0"/>
              <a:t>raindrop sensor</a:t>
            </a:r>
            <a:r>
              <a:rPr lang="en-US" sz="1800" dirty="0"/>
              <a:t> or </a:t>
            </a:r>
            <a:r>
              <a:rPr lang="en-US" sz="1800" b="1" dirty="0"/>
              <a:t>rain gauge sensor</a:t>
            </a:r>
            <a:r>
              <a:rPr lang="en-US" sz="1800" dirty="0"/>
              <a:t> or </a:t>
            </a:r>
            <a:r>
              <a:rPr lang="en-US" sz="1800" b="1" dirty="0"/>
              <a:t>rainwater sensor</a:t>
            </a:r>
            <a:r>
              <a:rPr lang="en-US" sz="1800" dirty="0"/>
              <a:t> based on usage, but they all refer to the same sensor used in this project and they all work on the same principle.</a:t>
            </a:r>
            <a:endParaRPr lang="en-US" sz="1800" dirty="0"/>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a:t>
            </a:r>
          </a:p>
        </p:txBody>
      </p:sp>
      <p:sp>
        <p:nvSpPr>
          <p:cNvPr id="3" name="Content Placeholder 2"/>
          <p:cNvSpPr>
            <a:spLocks noGrp="1"/>
          </p:cNvSpPr>
          <p:nvPr>
            <p:ph idx="1"/>
          </p:nvPr>
        </p:nvSpPr>
        <p:spPr/>
        <p:txBody>
          <a:bodyPr>
            <a:normAutofit/>
          </a:bodyPr>
          <a:lstStyle/>
          <a:p>
            <a:r>
              <a:rPr lang="en-US" dirty="0"/>
              <a:t>In this project we'll see how to Interface raindrop sensor to </a:t>
            </a:r>
            <a:r>
              <a:rPr lang="en-US" dirty="0" err="1"/>
              <a:t>NodeMcu</a:t>
            </a:r>
            <a:r>
              <a:rPr lang="en-US" dirty="0"/>
              <a:t> and get alarm whenever the rain intensity crosses some threshold. It can be used as a switch when raindrop falls through the raining board and also for measuring rainfall intensity. The module features, a rain board and the control board that is separate for more convenience, power indicator LED and an adjustable sensitivity though a potentiometer.</a:t>
            </a:r>
          </a:p>
          <a:p>
            <a:r>
              <a:rPr lang="en-US" dirty="0"/>
              <a:t>Raindrop sensor is basically a board on which nickel is coated in the form of lines. It works on the principal of resistance. When there is no rain drop on board. Resistance is high so we gets high voltage according to V=IR. When rain drop present it reduces the resistance because water is conductor of electricity and presence of water connects nickel lines in parallel so reduced resistance and reduced voltage drop across it.</a:t>
            </a:r>
          </a:p>
          <a:p>
            <a:endParaRPr lang="en-US" dirty="0"/>
          </a:p>
          <a:p>
            <a:endParaRPr lang="en-US" dirty="0"/>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PROJECT COMPONENT LIST</a:t>
            </a:r>
            <a:endParaRPr lang="en-US" dirty="0"/>
          </a:p>
        </p:txBody>
      </p:sp>
      <p:graphicFrame>
        <p:nvGraphicFramePr>
          <p:cNvPr id="4" name="Content Placeholder 2"/>
          <p:cNvGraphicFramePr>
            <a:graphicFrameLocks noGrp="1"/>
          </p:cNvGraphicFramePr>
          <p:nvPr>
            <p:ph idx="1"/>
            <p:extLst>
              <p:ext uri="{D42A27DB-BD31-4B8C-83A1-F6EECF244321}">
                <p14:modId xmlns:p14="http://schemas.microsoft.com/office/powerpoint/2010/main" val="2392098064"/>
              </p:ext>
            </p:extLst>
          </p:nvPr>
        </p:nvGraphicFramePr>
        <p:xfrm>
          <a:off x="1066800" y="1714500"/>
          <a:ext cx="10058400" cy="3363210"/>
        </p:xfrm>
        <a:graphic>
          <a:graphicData uri="http://schemas.openxmlformats.org/drawingml/2006/table">
            <a:tbl>
              <a:tblPr firstRow="1" bandRow="1">
                <a:tableStyleId>{69012ECD-51FC-41F1-AA8D-1B2483CD663E}</a:tableStyleId>
              </a:tblPr>
              <a:tblGrid>
                <a:gridCol w="5029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560535">
                <a:tc>
                  <a:txBody>
                    <a:bodyPr/>
                    <a:lstStyle/>
                    <a:p>
                      <a:pPr algn="ctr"/>
                      <a:r>
                        <a:rPr lang="en-US" dirty="0" smtClean="0"/>
                        <a:t>Components </a:t>
                      </a:r>
                      <a:r>
                        <a:rPr lang="en-US" dirty="0"/>
                        <a:t>(detailed list)</a:t>
                      </a:r>
                    </a:p>
                  </a:txBody>
                  <a:tcPr anchor="ctr"/>
                </a:tc>
                <a:tc>
                  <a:txBody>
                    <a:bodyPr/>
                    <a:lstStyle/>
                    <a:p>
                      <a:pPr algn="ctr"/>
                      <a:r>
                        <a:rPr lang="en-US" dirty="0"/>
                        <a:t>Quantity (be</a:t>
                      </a:r>
                      <a:r>
                        <a:rPr lang="en-US" baseline="0" dirty="0"/>
                        <a:t> specific)</a:t>
                      </a:r>
                      <a:endParaRPr lang="en-US" dirty="0"/>
                    </a:p>
                  </a:txBody>
                  <a:tcPr anchor="ctr"/>
                </a:tc>
                <a:extLst>
                  <a:ext uri="{0D108BD9-81ED-4DB2-BD59-A6C34878D82A}">
                    <a16:rowId xmlns:a16="http://schemas.microsoft.com/office/drawing/2014/main" xmlns="" val="10000"/>
                  </a:ext>
                </a:extLst>
              </a:tr>
              <a:tr h="560535">
                <a:tc>
                  <a:txBody>
                    <a:bodyPr/>
                    <a:lstStyle/>
                    <a:p>
                      <a:pPr algn="ctr"/>
                      <a:r>
                        <a:rPr lang="en-US" sz="1800" kern="1200" dirty="0" smtClean="0">
                          <a:solidFill>
                            <a:schemeClr val="tx1"/>
                          </a:solidFill>
                          <a:effectLst/>
                          <a:latin typeface="+mn-lt"/>
                          <a:ea typeface="+mn-ea"/>
                          <a:cs typeface="+mn-cs"/>
                        </a:rPr>
                        <a:t>ESP8266 </a:t>
                      </a:r>
                      <a:r>
                        <a:rPr lang="en-US" sz="1800" kern="1200" dirty="0" err="1" smtClean="0">
                          <a:solidFill>
                            <a:schemeClr val="tx1"/>
                          </a:solidFill>
                          <a:effectLst/>
                          <a:latin typeface="+mn-lt"/>
                          <a:ea typeface="+mn-ea"/>
                          <a:cs typeface="+mn-cs"/>
                        </a:rPr>
                        <a:t>Nodemcu</a:t>
                      </a:r>
                      <a:endParaRPr lang="en-US" sz="1800" kern="1200" dirty="0">
                        <a:solidFill>
                          <a:schemeClr val="tx1"/>
                        </a:solidFill>
                        <a:effectLst/>
                        <a:latin typeface="+mn-lt"/>
                        <a:ea typeface="+mn-ea"/>
                        <a:cs typeface="+mn-cs"/>
                      </a:endParaRPr>
                    </a:p>
                  </a:txBody>
                  <a:tcPr anchor="ctr"/>
                </a:tc>
                <a:tc>
                  <a:txBody>
                    <a:bodyPr/>
                    <a:lstStyle/>
                    <a:p>
                      <a:pPr algn="ctr"/>
                      <a:r>
                        <a:rPr lang="en-US" dirty="0" smtClean="0"/>
                        <a:t>1</a:t>
                      </a:r>
                      <a:endParaRPr lang="en-US" dirty="0"/>
                    </a:p>
                  </a:txBody>
                  <a:tcPr anchor="ctr"/>
                </a:tc>
                <a:extLst>
                  <a:ext uri="{0D108BD9-81ED-4DB2-BD59-A6C34878D82A}">
                    <a16:rowId xmlns:a16="http://schemas.microsoft.com/office/drawing/2014/main" xmlns="" val="10001"/>
                  </a:ext>
                </a:extLst>
              </a:tr>
              <a:tr h="560535">
                <a:tc>
                  <a:txBody>
                    <a:bodyPr/>
                    <a:lstStyle/>
                    <a:p>
                      <a:pPr algn="ctr"/>
                      <a:r>
                        <a:rPr lang="en-US" sz="1800" kern="1200" dirty="0" smtClean="0">
                          <a:solidFill>
                            <a:schemeClr val="tx1"/>
                          </a:solidFill>
                          <a:effectLst/>
                          <a:latin typeface="+mn-lt"/>
                          <a:ea typeface="+mn-ea"/>
                          <a:cs typeface="+mn-cs"/>
                        </a:rPr>
                        <a:t>Rain sensor </a:t>
                      </a:r>
                      <a:endParaRPr lang="en-US" dirty="0"/>
                    </a:p>
                  </a:txBody>
                  <a:tcPr anchor="ctr"/>
                </a:tc>
                <a:tc>
                  <a:txBody>
                    <a:bodyPr/>
                    <a:lstStyle/>
                    <a:p>
                      <a:pPr algn="ctr"/>
                      <a:r>
                        <a:rPr lang="en-US" dirty="0" smtClean="0"/>
                        <a:t>1</a:t>
                      </a:r>
                      <a:endParaRPr lang="en-US" dirty="0"/>
                    </a:p>
                  </a:txBody>
                  <a:tcPr anchor="ctr"/>
                </a:tc>
                <a:extLst>
                  <a:ext uri="{0D108BD9-81ED-4DB2-BD59-A6C34878D82A}">
                    <a16:rowId xmlns:a16="http://schemas.microsoft.com/office/drawing/2014/main" xmlns="" val="10002"/>
                  </a:ext>
                </a:extLst>
              </a:tr>
              <a:tr h="560535">
                <a:tc>
                  <a:txBody>
                    <a:bodyPr/>
                    <a:lstStyle/>
                    <a:p>
                      <a:pPr algn="ctr"/>
                      <a:r>
                        <a:rPr lang="en-US" sz="1800" kern="1200" dirty="0" smtClean="0">
                          <a:solidFill>
                            <a:schemeClr val="tx1"/>
                          </a:solidFill>
                          <a:effectLst/>
                          <a:latin typeface="+mn-lt"/>
                          <a:ea typeface="+mn-ea"/>
                          <a:cs typeface="+mn-cs"/>
                        </a:rPr>
                        <a:t>LED</a:t>
                      </a:r>
                      <a:endParaRPr lang="en-US" dirty="0"/>
                    </a:p>
                  </a:txBody>
                  <a:tcPr anchor="ctr"/>
                </a:tc>
                <a:tc>
                  <a:txBody>
                    <a:bodyPr/>
                    <a:lstStyle/>
                    <a:p>
                      <a:pPr algn="ctr"/>
                      <a:r>
                        <a:rPr lang="en-US" dirty="0" smtClean="0"/>
                        <a:t>1</a:t>
                      </a:r>
                      <a:endParaRPr lang="en-US" dirty="0"/>
                    </a:p>
                  </a:txBody>
                  <a:tcPr anchor="ctr"/>
                </a:tc>
                <a:extLst>
                  <a:ext uri="{0D108BD9-81ED-4DB2-BD59-A6C34878D82A}">
                    <a16:rowId xmlns:a16="http://schemas.microsoft.com/office/drawing/2014/main" xmlns="" val="10003"/>
                  </a:ext>
                </a:extLst>
              </a:tr>
              <a:tr h="560535">
                <a:tc>
                  <a:txBody>
                    <a:bodyPr/>
                    <a:lstStyle/>
                    <a:p>
                      <a:pPr algn="ctr"/>
                      <a:r>
                        <a:rPr lang="en-US" sz="1800" kern="1200" dirty="0" smtClean="0">
                          <a:solidFill>
                            <a:schemeClr val="tx1"/>
                          </a:solidFill>
                          <a:effectLst/>
                          <a:latin typeface="+mn-lt"/>
                          <a:ea typeface="+mn-ea"/>
                          <a:cs typeface="+mn-cs"/>
                        </a:rPr>
                        <a:t>Breadboard</a:t>
                      </a:r>
                      <a:endParaRPr lang="en-US" dirty="0"/>
                    </a:p>
                  </a:txBody>
                  <a:tcPr anchor="ctr"/>
                </a:tc>
                <a:tc>
                  <a:txBody>
                    <a:bodyPr/>
                    <a:lstStyle/>
                    <a:p>
                      <a:pPr algn="ctr"/>
                      <a:r>
                        <a:rPr lang="en-US" dirty="0" smtClean="0"/>
                        <a:t>1</a:t>
                      </a:r>
                      <a:endParaRPr lang="en-US" dirty="0"/>
                    </a:p>
                  </a:txBody>
                  <a:tcPr anchor="ctr"/>
                </a:tc>
                <a:extLst>
                  <a:ext uri="{0D108BD9-81ED-4DB2-BD59-A6C34878D82A}">
                    <a16:rowId xmlns:a16="http://schemas.microsoft.com/office/drawing/2014/main" xmlns="" val="10004"/>
                  </a:ext>
                </a:extLst>
              </a:tr>
              <a:tr h="560535">
                <a:tc>
                  <a:txBody>
                    <a:bodyPr/>
                    <a:lstStyle/>
                    <a:p>
                      <a:pPr algn="ctr"/>
                      <a:r>
                        <a:rPr lang="en-US" sz="1800" kern="1200" dirty="0" smtClean="0">
                          <a:solidFill>
                            <a:schemeClr val="tx1"/>
                          </a:solidFill>
                          <a:effectLst/>
                          <a:latin typeface="+mn-lt"/>
                          <a:ea typeface="+mn-ea"/>
                          <a:cs typeface="+mn-cs"/>
                        </a:rPr>
                        <a:t>Jumper wires</a:t>
                      </a:r>
                      <a:endParaRPr lang="en-US" dirty="0"/>
                    </a:p>
                  </a:txBody>
                  <a:tcPr anchor="ctr"/>
                </a:tc>
                <a:tc>
                  <a:txBody>
                    <a:bodyPr/>
                    <a:lstStyle/>
                    <a:p>
                      <a:pPr algn="ctr"/>
                      <a:r>
                        <a:rPr lang="en-US" dirty="0" smtClean="0"/>
                        <a:t>1</a:t>
                      </a:r>
                      <a:endParaRPr lang="en-US" dirty="0"/>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7780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COMPONENTS</a:t>
            </a:r>
            <a:endParaRPr lang="en-US" dirty="0"/>
          </a:p>
        </p:txBody>
      </p:sp>
      <p:graphicFrame>
        <p:nvGraphicFramePr>
          <p:cNvPr id="4" name="Content Placeholder 2" descr="Horizontal bullet list showing 3 groups arranged adjacent to one another and bullet points are present under each group"/>
          <p:cNvGraphicFramePr>
            <a:graphicFrameLocks noGrp="1"/>
          </p:cNvGraphicFramePr>
          <p:nvPr>
            <p:ph idx="1"/>
            <p:extLst>
              <p:ext uri="{D42A27DB-BD31-4B8C-83A1-F6EECF244321}">
                <p14:modId xmlns:p14="http://schemas.microsoft.com/office/powerpoint/2010/main" val="1649057547"/>
              </p:ext>
            </p:extLst>
          </p:nvPr>
        </p:nvGraphicFramePr>
        <p:xfrm>
          <a:off x="1066800" y="1714500"/>
          <a:ext cx="10058400"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7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COMPONENTS</a:t>
            </a:r>
            <a:endParaRPr lang="en-US" dirty="0"/>
          </a:p>
        </p:txBody>
      </p:sp>
      <p:graphicFrame>
        <p:nvGraphicFramePr>
          <p:cNvPr id="4" name="Content Placeholder 2" descr="Horizontal bullet list showing 3 groups arranged adjacent to one another and bullet points are present under each group"/>
          <p:cNvGraphicFramePr>
            <a:graphicFrameLocks noGrp="1"/>
          </p:cNvGraphicFramePr>
          <p:nvPr>
            <p:ph idx="1"/>
            <p:extLst>
              <p:ext uri="{D42A27DB-BD31-4B8C-83A1-F6EECF244321}">
                <p14:modId xmlns:p14="http://schemas.microsoft.com/office/powerpoint/2010/main" val="1080577790"/>
              </p:ext>
            </p:extLst>
          </p:nvPr>
        </p:nvGraphicFramePr>
        <p:xfrm>
          <a:off x="1066800" y="1714500"/>
          <a:ext cx="10058400"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477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PROJECT STEPS</a:t>
            </a:r>
            <a:endParaRPr lang="en-US" dirty="0"/>
          </a:p>
        </p:txBody>
      </p:sp>
      <p:sp>
        <p:nvSpPr>
          <p:cNvPr id="3" name="Content Placeholder 2"/>
          <p:cNvSpPr>
            <a:spLocks noGrp="1"/>
          </p:cNvSpPr>
          <p:nvPr>
            <p:ph idx="1"/>
          </p:nvPr>
        </p:nvSpPr>
        <p:spPr/>
        <p:txBody>
          <a:bodyPr/>
          <a:lstStyle/>
          <a:p>
            <a:r>
              <a:rPr lang="en-US" sz="2000" b="1" dirty="0"/>
              <a:t>Step </a:t>
            </a:r>
            <a:r>
              <a:rPr lang="en-US" sz="2000" b="1" dirty="0" smtClean="0"/>
              <a:t>1 </a:t>
            </a:r>
            <a:r>
              <a:rPr lang="en-US" sz="2000" dirty="0" smtClean="0"/>
              <a:t>Firstly</a:t>
            </a:r>
            <a:r>
              <a:rPr lang="en-US" sz="2000" dirty="0"/>
              <a:t>, identify </a:t>
            </a:r>
            <a:r>
              <a:rPr lang="en-US" sz="2000" dirty="0" smtClean="0"/>
              <a:t>all </a:t>
            </a:r>
            <a:r>
              <a:rPr lang="en-US" sz="2000" dirty="0"/>
              <a:t>components.</a:t>
            </a:r>
          </a:p>
          <a:p>
            <a:r>
              <a:rPr lang="en-US" sz="2000" b="1" dirty="0"/>
              <a:t>Step </a:t>
            </a:r>
            <a:r>
              <a:rPr lang="en-US" sz="2000" b="1" dirty="0" smtClean="0"/>
              <a:t>2  </a:t>
            </a:r>
            <a:r>
              <a:rPr lang="en-US" sz="2000" dirty="0" smtClean="0"/>
              <a:t>Secondly</a:t>
            </a:r>
            <a:r>
              <a:rPr lang="en-US" sz="2000" dirty="0"/>
              <a:t>, connect these components. </a:t>
            </a:r>
            <a:endParaRPr lang="en-US" sz="2000" dirty="0" smtClean="0"/>
          </a:p>
          <a:p>
            <a:r>
              <a:rPr lang="en-US" sz="2000" b="1" dirty="0"/>
              <a:t>Step </a:t>
            </a:r>
            <a:r>
              <a:rPr lang="en-US" sz="2000" b="1" dirty="0" smtClean="0"/>
              <a:t>3 </a:t>
            </a:r>
            <a:r>
              <a:rPr lang="en-US" sz="2000" dirty="0" smtClean="0"/>
              <a:t>Thirdly</a:t>
            </a:r>
            <a:r>
              <a:rPr lang="en-US" sz="2000" dirty="0"/>
              <a:t>, we set up the </a:t>
            </a:r>
            <a:r>
              <a:rPr lang="en-US" sz="2000" dirty="0" err="1"/>
              <a:t>Thingspeak</a:t>
            </a:r>
            <a:r>
              <a:rPr lang="en-US" sz="2000" dirty="0"/>
              <a:t> </a:t>
            </a:r>
            <a:r>
              <a:rPr lang="en-US" sz="2000" dirty="0" smtClean="0"/>
              <a:t>app.</a:t>
            </a:r>
            <a:r>
              <a:rPr lang="en-US" sz="2000" dirty="0"/>
              <a:t> </a:t>
            </a:r>
            <a:r>
              <a:rPr lang="en-US" sz="2000" dirty="0" smtClean="0"/>
              <a:t>First</a:t>
            </a:r>
            <a:r>
              <a:rPr lang="en-US" sz="2000" dirty="0"/>
              <a:t>, go to the </a:t>
            </a:r>
            <a:r>
              <a:rPr lang="en-US" sz="2000" dirty="0" err="1"/>
              <a:t>Thingspeak</a:t>
            </a:r>
            <a:r>
              <a:rPr lang="en-US" sz="2000" dirty="0"/>
              <a:t> website and create a new account using my email address. Then, click the “New channel” </a:t>
            </a:r>
            <a:r>
              <a:rPr lang="en-US" sz="2000" dirty="0" smtClean="0"/>
              <a:t>button. Next</a:t>
            </a:r>
            <a:r>
              <a:rPr lang="en-US" sz="2000" dirty="0"/>
              <a:t>, enter my project name as my like. Then, activate the four fields and name “</a:t>
            </a:r>
            <a:r>
              <a:rPr lang="en-US" sz="2000" dirty="0" err="1"/>
              <a:t>Rain_level</a:t>
            </a:r>
            <a:r>
              <a:rPr lang="en-US" sz="2000" dirty="0"/>
              <a:t>”. After, click the “Save channel” button.</a:t>
            </a:r>
          </a:p>
          <a:p>
            <a:r>
              <a:rPr lang="en-US" sz="2000" b="1" dirty="0"/>
              <a:t>Step </a:t>
            </a:r>
            <a:r>
              <a:rPr lang="en-US" sz="2000" b="1" dirty="0" smtClean="0"/>
              <a:t>4 </a:t>
            </a:r>
            <a:r>
              <a:rPr lang="en-US" sz="2000" dirty="0" smtClean="0"/>
              <a:t>Next, the </a:t>
            </a:r>
            <a:r>
              <a:rPr lang="en-US" sz="2000" dirty="0"/>
              <a:t>program for this </a:t>
            </a:r>
            <a:r>
              <a:rPr lang="en-US" sz="2000" dirty="0" smtClean="0"/>
              <a:t>project.</a:t>
            </a:r>
          </a:p>
          <a:p>
            <a:r>
              <a:rPr lang="en-US" sz="2000" b="1" dirty="0"/>
              <a:t>Step </a:t>
            </a:r>
            <a:r>
              <a:rPr lang="en-US" sz="2000" b="1" dirty="0" smtClean="0"/>
              <a:t>6 </a:t>
            </a:r>
            <a:r>
              <a:rPr lang="en-US" sz="2000" dirty="0" smtClean="0"/>
              <a:t>Now</a:t>
            </a:r>
            <a:r>
              <a:rPr lang="en-US" sz="2000" dirty="0"/>
              <a:t>, go back to the </a:t>
            </a:r>
            <a:r>
              <a:rPr lang="en-US" sz="2000" dirty="0" err="1"/>
              <a:t>Thingspeak</a:t>
            </a:r>
            <a:r>
              <a:rPr lang="en-US" sz="2000" dirty="0"/>
              <a:t> app and click the private view tab.</a:t>
            </a:r>
          </a:p>
          <a:p>
            <a:endParaRPr lang="en-US" dirty="0"/>
          </a:p>
        </p:txBody>
      </p:sp>
    </p:spTree>
    <p:extLst>
      <p:ext uri="{BB962C8B-B14F-4D97-AF65-F5344CB8AC3E}">
        <p14:creationId xmlns:p14="http://schemas.microsoft.com/office/powerpoint/2010/main" val="1253122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PROJECT CIRCUIT DIAGRAM</a:t>
            </a:r>
            <a:endParaRPr lang="en-US" dirty="0"/>
          </a:p>
        </p:txBody>
      </p:sp>
      <p:pic>
        <p:nvPicPr>
          <p:cNvPr id="8" name="Content Placeholder 7" descr="D:\dw\rain detection\img-1513_dGnGQ1JpBN.jp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07042" y="1664293"/>
            <a:ext cx="5274425" cy="3956858"/>
          </a:xfrm>
          <a:prstGeom prst="rect">
            <a:avLst/>
          </a:prstGeom>
          <a:noFill/>
          <a:ln>
            <a:noFill/>
          </a:ln>
        </p:spPr>
      </p:pic>
      <p:pic>
        <p:nvPicPr>
          <p:cNvPr id="9" name="Picture 8" descr="C:\Users\ACER\AppData\Local\Microsoft\Windows\INetCache\Content.Word\IMG_20210924_203242.jpg"/>
          <p:cNvPicPr/>
          <p:nvPr/>
        </p:nvPicPr>
        <p:blipFill>
          <a:blip r:embed="rId4">
            <a:extLst>
              <a:ext uri="{28A0092B-C50C-407E-A947-70E740481C1C}">
                <a14:useLocalDpi xmlns:a14="http://schemas.microsoft.com/office/drawing/2010/main" val="0"/>
              </a:ext>
            </a:extLst>
          </a:blip>
          <a:srcRect/>
          <a:stretch>
            <a:fillRect/>
          </a:stretch>
        </p:blipFill>
        <p:spPr bwMode="auto">
          <a:xfrm>
            <a:off x="6239797" y="2059367"/>
            <a:ext cx="5420995" cy="2089785"/>
          </a:xfrm>
          <a:prstGeom prst="rect">
            <a:avLst/>
          </a:prstGeom>
          <a:noFill/>
          <a:ln>
            <a:noFill/>
          </a:ln>
        </p:spPr>
      </p:pic>
    </p:spTree>
    <p:extLst>
      <p:ext uri="{BB962C8B-B14F-4D97-AF65-F5344CB8AC3E}">
        <p14:creationId xmlns:p14="http://schemas.microsoft.com/office/powerpoint/2010/main" val="2820495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Result</a:t>
            </a:r>
            <a:endParaRPr lang="en-US" dirty="0"/>
          </a:p>
        </p:txBody>
      </p:sp>
      <p:pic>
        <p:nvPicPr>
          <p:cNvPr id="16" name="Content Placeholder 15"/>
          <p:cNvPicPr>
            <a:picLocks noGrp="1" noChangeAspect="1"/>
          </p:cNvPicPr>
          <p:nvPr>
            <p:ph sz="half" idx="2"/>
          </p:nvPr>
        </p:nvPicPr>
        <p:blipFill>
          <a:blip r:embed="rId2"/>
          <a:stretch>
            <a:fillRect/>
          </a:stretch>
        </p:blipFill>
        <p:spPr>
          <a:xfrm>
            <a:off x="980964" y="1683521"/>
            <a:ext cx="4317429" cy="4635885"/>
          </a:xfrm>
          <a:prstGeom prst="rect">
            <a:avLst/>
          </a:prstGeom>
        </p:spPr>
      </p:pic>
      <p:pic>
        <p:nvPicPr>
          <p:cNvPr id="17" name="Picture 16"/>
          <p:cNvPicPr/>
          <p:nvPr/>
        </p:nvPicPr>
        <p:blipFill>
          <a:blip r:embed="rId3"/>
          <a:stretch>
            <a:fillRect/>
          </a:stretch>
        </p:blipFill>
        <p:spPr>
          <a:xfrm>
            <a:off x="6212793" y="1751889"/>
            <a:ext cx="5101839" cy="4033614"/>
          </a:xfrm>
          <a:prstGeom prst="rect">
            <a:avLst/>
          </a:prstGeom>
        </p:spPr>
      </p:pic>
    </p:spTree>
    <p:extLst>
      <p:ext uri="{BB962C8B-B14F-4D97-AF65-F5344CB8AC3E}">
        <p14:creationId xmlns:p14="http://schemas.microsoft.com/office/powerpoint/2010/main" val="59040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presentation (widescreen)</Template>
  <TotalTime>109</TotalTime>
  <Words>483</Words>
  <Application>Microsoft Office PowerPoint</Application>
  <PresentationFormat>Widescreen</PresentationFormat>
  <Paragraphs>52</Paragraphs>
  <Slides>14</Slides>
  <Notes>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Science Project 16x9</vt:lpstr>
      <vt:lpstr>iot based rain detection system</vt:lpstr>
      <vt:lpstr>What is Rain Detection System ?  A simple Rain Detection System can be easily built by interfacing an Arduino with Rain Sensor. The sensor will detect any rainfall falling on it and the Arduino board will sense it and can perform required actions. A system like this can be used in many different fields, such as agriculture and automobile fields. Rainfall detection can be used to automatically regulate the Irrigation process. Also, continuous rainfall data can help farmers use this smart system to automatically water the crop only when absolutely required. Similarly, in the automobiles sector windshield wipers can be made fully automatic by using the rain detection system. And the  Home Automation Systems  can also use rain detection to automatically close windows and adjust room temperature. In this tutorial, we will build a basic rain sensor using Arduino with a buzzer. You can then use this set-up to build anything you wish on top of it. Also, note that the rain sensor module is also referred to as a raindrop sensor or rain gauge sensor or rainwater sensor based on usage, but they all refer to the same sensor used in this project and they all work on the same principle.</vt:lpstr>
      <vt:lpstr>Project Overview</vt:lpstr>
      <vt:lpstr>PROJECT COMPONENT LIST</vt:lpstr>
      <vt:lpstr>COMPONENTS</vt:lpstr>
      <vt:lpstr>COMPONENTS</vt:lpstr>
      <vt:lpstr>PROJECT STEPS</vt:lpstr>
      <vt:lpstr>PROJECT CIRCUIT DIAGRAM</vt:lpstr>
      <vt:lpstr>          Code                                         Result</vt:lpstr>
      <vt:lpstr>PROJECT STEPS</vt:lpstr>
      <vt:lpstr>PROJECT STEPS</vt:lpstr>
      <vt:lpstr>Final Result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rain detection system</dc:title>
  <dc:creator>ACER</dc:creator>
  <cp:lastModifiedBy>ACER</cp:lastModifiedBy>
  <cp:revision>12</cp:revision>
  <dcterms:created xsi:type="dcterms:W3CDTF">2021-09-24T17:18:41Z</dcterms:created>
  <dcterms:modified xsi:type="dcterms:W3CDTF">2021-09-24T19:07:49Z</dcterms:modified>
</cp:coreProperties>
</file>